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  <p:sldMasterId id="2147483665" r:id="rId6"/>
    <p:sldMasterId id="2147483668" r:id="rId7"/>
    <p:sldMasterId id="2147483682" r:id="rId8"/>
  </p:sldMasterIdLst>
  <p:notesMasterIdLst>
    <p:notesMasterId r:id="rId28"/>
  </p:notesMasterIdLst>
  <p:sldIdLst>
    <p:sldId id="2146846554" r:id="rId9"/>
    <p:sldId id="2146846558" r:id="rId10"/>
    <p:sldId id="2146846559" r:id="rId11"/>
    <p:sldId id="256" r:id="rId12"/>
    <p:sldId id="274" r:id="rId13"/>
    <p:sldId id="2146846547" r:id="rId14"/>
    <p:sldId id="276" r:id="rId15"/>
    <p:sldId id="2146846546" r:id="rId16"/>
    <p:sldId id="2146846537" r:id="rId17"/>
    <p:sldId id="2146846540" r:id="rId18"/>
    <p:sldId id="2146846541" r:id="rId19"/>
    <p:sldId id="2146846542" r:id="rId20"/>
    <p:sldId id="263" r:id="rId21"/>
    <p:sldId id="269" r:id="rId22"/>
    <p:sldId id="2146846544" r:id="rId23"/>
    <p:sldId id="2146846543" r:id="rId24"/>
    <p:sldId id="1737" r:id="rId25"/>
    <p:sldId id="2146846553" r:id="rId26"/>
    <p:sldId id="2146846548" r:id="rId2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FF"/>
    <a:srgbClr val="0331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14CB07-AFDB-4E02-B20E-7D32D9E12A20}" v="147" dt="2026-04-14T13:26:40.090"/>
    <p1510:client id="{5724CC67-4DA8-972E-2A39-4D509004A8E0}" v="530" dt="2026-04-14T12:26:57.971"/>
    <p1510:client id="{A5C5C083-BB13-9035-D843-F9425BF760A0}" v="1" dt="2026-04-14T14:13:19.898"/>
    <p1510:client id="{BEB56D6B-BBDA-D59C-96A5-342F72DEAD41}" v="1" dt="2026-04-15T14:41:37.589"/>
  </p1510:revLst>
</p1510:revInfo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Estilo Claro 3 - Ênfas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viewProps" Target="viewProps.xml"/><Relationship Id="rId8" Type="http://schemas.openxmlformats.org/officeDocument/2006/relationships/slideMaster" Target="slideMasters/slideMaster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9AF66-C462-4348-B7BE-242B8D349EC4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F08C7-A798-443C-B4B9-3965526772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9831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>
          <a:extLst>
            <a:ext uri="{FF2B5EF4-FFF2-40B4-BE49-F238E27FC236}">
              <a16:creationId xmlns:a16="http://schemas.microsoft.com/office/drawing/2014/main" id="{A5419195-73B3-8DD5-9E82-E502A80B2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e6dd190822_0_39:notes">
            <a:extLst>
              <a:ext uri="{FF2B5EF4-FFF2-40B4-BE49-F238E27FC236}">
                <a16:creationId xmlns:a16="http://schemas.microsoft.com/office/drawing/2014/main" id="{5832C246-3C94-E9DC-C7C4-4A5CB9982E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e6dd190822_0_39:notes">
            <a:extLst>
              <a:ext uri="{FF2B5EF4-FFF2-40B4-BE49-F238E27FC236}">
                <a16:creationId xmlns:a16="http://schemas.microsoft.com/office/drawing/2014/main" id="{0BE85992-DFA2-655C-6466-CA9F96A399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6964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>
          <a:extLst>
            <a:ext uri="{FF2B5EF4-FFF2-40B4-BE49-F238E27FC236}">
              <a16:creationId xmlns:a16="http://schemas.microsoft.com/office/drawing/2014/main" id="{480CA2A3-CC86-9903-DD3C-172D979E8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e6dd190822_0_39:notes">
            <a:extLst>
              <a:ext uri="{FF2B5EF4-FFF2-40B4-BE49-F238E27FC236}">
                <a16:creationId xmlns:a16="http://schemas.microsoft.com/office/drawing/2014/main" id="{3332E5C5-8AC2-5C85-3623-3D80510519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e6dd190822_0_39:notes">
            <a:extLst>
              <a:ext uri="{FF2B5EF4-FFF2-40B4-BE49-F238E27FC236}">
                <a16:creationId xmlns:a16="http://schemas.microsoft.com/office/drawing/2014/main" id="{E44FEA53-9D83-F02E-C710-87798160EC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9476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5163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4F08C7-A798-443C-B4B9-396552677220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5834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0F1455-37DF-46B0-95AB-3B24EB777727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038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8417E-7333-7033-4B85-C3A92AB9F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4386F2A-C001-BB93-4515-FBEBFF38C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259C7EE-B68F-DE0E-8A34-33450D26F3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4A3F44D-D5CE-E6B9-EDB7-50C7F6172C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0F1455-37DF-46B0-95AB-3B24EB777727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3484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249153-234F-E10F-3E93-C9E63C5F8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18654A-B6AA-482B-BB8B-0FBBFAF65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ACB9AD6-3F99-5115-8EF0-B2A1E813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E4D16-695A-45F0-ACAB-33225F15C0D6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47F8E8-B351-D3CB-A07B-5EAC8AB8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4A9413-F663-707C-2EFB-9DFC9D18D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857CA-BF75-41E7-AB90-7AA9A7006B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4764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3C6879-106A-E78C-C8B2-BFDDE270C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F9E478-CE13-7183-BA86-98560FFA4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E29533-543D-6B60-3A5A-A96BF1C02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E4D16-695A-45F0-ACAB-33225F15C0D6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673114-21EC-7369-AB57-60B42D3C7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3EBACC-A008-C079-2EF9-2DD511C7B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857CA-BF75-41E7-AB90-7AA9A7006B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609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40CA23-79DC-8BB7-83B7-33764E9FF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B07D05-4593-C085-940E-EBD3D0D78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CDA51EB-3271-A6FE-069B-65F3E7C66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E4D16-695A-45F0-ACAB-33225F15C0D6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08F889-E44A-DBF2-50E7-4A2656F49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C798E9-C1CE-862A-2454-CEA735864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857CA-BF75-41E7-AB90-7AA9A7006B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257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633DF-E2E1-0ED2-F535-8F6C2E274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A725BF-79A6-AA1F-268D-8EA018C4F8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470046B-5FDB-E72E-9D9C-E998743ED1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AD5581-734E-3614-83DB-CDA2624E8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E4D16-695A-45F0-ACAB-33225F15C0D6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E6FB18-6EEE-3B6D-718C-B338B93D1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A146EB-F2C3-7A01-066B-46FF01E4D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857CA-BF75-41E7-AB90-7AA9A7006B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588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F1AAA6-5380-0888-640D-3B39438F4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3B43D7-5CE4-54C9-0F8A-5DCDC63F8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3E69795-FD53-CD09-3E88-3A330E60A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3CECBD5-4A92-9FC0-229F-1810CB193F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147E439-8029-22E9-0A32-67288C88D9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2A8830C-9A05-59E8-8137-BB488601F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E4D16-695A-45F0-ACAB-33225F15C0D6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AA58361-9A76-0C5D-9495-865C7CBB9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5507DE-9FC6-1645-2B77-7B222AE6B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857CA-BF75-41E7-AB90-7AA9A7006B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6660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9F5DA9-1B04-AB08-756A-EDC876F22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E67DDDF-B951-5987-4C21-5BCE3F006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E4D16-695A-45F0-ACAB-33225F15C0D6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4500311-64DB-2196-B3DC-0243C1E7E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00B9089-6CCB-A630-6E64-4BF126565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857CA-BF75-41E7-AB90-7AA9A7006B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8363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1972FDD-D256-EFCB-5F24-26727A197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E4D16-695A-45F0-ACAB-33225F15C0D6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7222664-68CB-C546-796E-A865709A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387014A-191A-C845-958C-4BBB88CAE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857CA-BF75-41E7-AB90-7AA9A7006B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554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90B33E-93C8-D2B7-5C9E-70ABFF2B6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0A6042-FEBB-DA04-D509-914F6E269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09D4498-1884-F2A4-80D8-4D9110F01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1859E66-3A18-2439-C979-32A37BFF9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E4D16-695A-45F0-ACAB-33225F15C0D6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22A9E5-435B-4C20-BE8A-E87711771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0DF20A-CD04-9394-48B6-6DEF2EDF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857CA-BF75-41E7-AB90-7AA9A7006B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3865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83A8BC-71C4-A238-BD49-DECC1D395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B67E659-847E-C962-FDE3-B0246C7F5A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0AD7FA-BCDB-D77E-2809-1C7B811A4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074F703-E0DA-7486-D378-B0F1585D0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E4D16-695A-45F0-ACAB-33225F15C0D6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7A2FDE-3AF9-C6D8-B45F-E30CE1FE5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08D3F9-DC55-68BF-7B2B-0B5B8127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857CA-BF75-41E7-AB90-7AA9A7006B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3109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A5543E-3D3B-AC4A-0DE3-A0971FFD6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828C909-1E74-8DA7-6550-C70B483FBB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8F6A72-E3E3-1672-E6D9-4B1E0DF02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E4D16-695A-45F0-ACAB-33225F15C0D6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7ADE5C-09D2-8C3F-3E40-A7062F06D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F0B0FC-08D2-63F8-78F0-64B07939E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857CA-BF75-41E7-AB90-7AA9A7006B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7906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0B85028-89B5-ADEE-AD6D-424A48D18C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192F824-2550-D5BD-424F-F451145A9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6D365B-D8BC-FB83-FD4C-C1EF6FAB0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E4D16-695A-45F0-ACAB-33225F15C0D6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F9293F-BADE-5936-C48E-21AFD1562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01DCA1-5885-584A-BDE2-86C7048F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C857CA-BF75-41E7-AB90-7AA9A7006B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0744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3311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08DECC1-1201-DC9B-F678-8ED77AEA4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9D37-BDA9-482E-9D1E-6188A5B3DB96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31FD6D4-F26D-D960-5B4F-9D997304F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2129E0E-5C19-3762-5422-62EE53E9B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24D-5EC3-43A3-B799-19DAC39205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0902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556F9A7-4902-C428-9E0F-B8AE07DF4C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900000">
            <a:off x="7697893" y="-3014538"/>
            <a:ext cx="2690609" cy="5823152"/>
          </a:xfrm>
          <a:custGeom>
            <a:avLst/>
            <a:gdLst>
              <a:gd name="connsiteX0" fmla="*/ 150017 w 2690609"/>
              <a:gd name="connsiteY0" fmla="*/ 19303 h 5823152"/>
              <a:gd name="connsiteX1" fmla="*/ 245626 w 2690609"/>
              <a:gd name="connsiteY1" fmla="*/ 0 h 5823152"/>
              <a:gd name="connsiteX2" fmla="*/ 2444984 w 2690609"/>
              <a:gd name="connsiteY2" fmla="*/ 0 h 5823152"/>
              <a:gd name="connsiteX3" fmla="*/ 2690609 w 2690609"/>
              <a:gd name="connsiteY3" fmla="*/ 245626 h 5823152"/>
              <a:gd name="connsiteX4" fmla="*/ 2690609 w 2690609"/>
              <a:gd name="connsiteY4" fmla="*/ 5577526 h 5823152"/>
              <a:gd name="connsiteX5" fmla="*/ 2444983 w 2690609"/>
              <a:gd name="connsiteY5" fmla="*/ 5823152 h 5823152"/>
              <a:gd name="connsiteX6" fmla="*/ 245626 w 2690609"/>
              <a:gd name="connsiteY6" fmla="*/ 5823152 h 5823152"/>
              <a:gd name="connsiteX7" fmla="*/ 0 w 2690609"/>
              <a:gd name="connsiteY7" fmla="*/ 5577526 h 5823152"/>
              <a:gd name="connsiteX8" fmla="*/ 0 w 2690609"/>
              <a:gd name="connsiteY8" fmla="*/ 245626 h 5823152"/>
              <a:gd name="connsiteX9" fmla="*/ 150017 w 2690609"/>
              <a:gd name="connsiteY9" fmla="*/ 19303 h 5823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0609" h="5823152">
                <a:moveTo>
                  <a:pt x="150017" y="19303"/>
                </a:moveTo>
                <a:cubicBezTo>
                  <a:pt x="179404" y="6873"/>
                  <a:pt x="211713" y="0"/>
                  <a:pt x="245626" y="0"/>
                </a:cubicBezTo>
                <a:lnTo>
                  <a:pt x="2444984" y="0"/>
                </a:lnTo>
                <a:cubicBezTo>
                  <a:pt x="2580638" y="0"/>
                  <a:pt x="2690610" y="109971"/>
                  <a:pt x="2690609" y="245626"/>
                </a:cubicBezTo>
                <a:lnTo>
                  <a:pt x="2690609" y="5577526"/>
                </a:lnTo>
                <a:cubicBezTo>
                  <a:pt x="2690609" y="5713181"/>
                  <a:pt x="2580638" y="5823152"/>
                  <a:pt x="2444983" y="5823152"/>
                </a:cubicBezTo>
                <a:lnTo>
                  <a:pt x="245626" y="5823152"/>
                </a:lnTo>
                <a:cubicBezTo>
                  <a:pt x="109971" y="5823152"/>
                  <a:pt x="0" y="5713181"/>
                  <a:pt x="0" y="5577526"/>
                </a:cubicBezTo>
                <a:lnTo>
                  <a:pt x="0" y="245626"/>
                </a:lnTo>
                <a:cubicBezTo>
                  <a:pt x="1" y="143885"/>
                  <a:pt x="61859" y="56591"/>
                  <a:pt x="150017" y="1930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E06656F-37C2-1D4B-3586-C80B2BE13E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900000">
            <a:off x="6053267" y="3123291"/>
            <a:ext cx="2690608" cy="5823153"/>
          </a:xfrm>
          <a:custGeom>
            <a:avLst/>
            <a:gdLst>
              <a:gd name="connsiteX0" fmla="*/ 150017 w 2690608"/>
              <a:gd name="connsiteY0" fmla="*/ 19303 h 5823153"/>
              <a:gd name="connsiteX1" fmla="*/ 245626 w 2690608"/>
              <a:gd name="connsiteY1" fmla="*/ 0 h 5823153"/>
              <a:gd name="connsiteX2" fmla="*/ 2444983 w 2690608"/>
              <a:gd name="connsiteY2" fmla="*/ 0 h 5823153"/>
              <a:gd name="connsiteX3" fmla="*/ 2690608 w 2690608"/>
              <a:gd name="connsiteY3" fmla="*/ 245626 h 5823153"/>
              <a:gd name="connsiteX4" fmla="*/ 2690608 w 2690608"/>
              <a:gd name="connsiteY4" fmla="*/ 5577526 h 5823153"/>
              <a:gd name="connsiteX5" fmla="*/ 2444982 w 2690608"/>
              <a:gd name="connsiteY5" fmla="*/ 5823152 h 5823153"/>
              <a:gd name="connsiteX6" fmla="*/ 245626 w 2690608"/>
              <a:gd name="connsiteY6" fmla="*/ 5823153 h 5823153"/>
              <a:gd name="connsiteX7" fmla="*/ 0 w 2690608"/>
              <a:gd name="connsiteY7" fmla="*/ 5577526 h 5823153"/>
              <a:gd name="connsiteX8" fmla="*/ 0 w 2690608"/>
              <a:gd name="connsiteY8" fmla="*/ 245626 h 5823153"/>
              <a:gd name="connsiteX9" fmla="*/ 150017 w 2690608"/>
              <a:gd name="connsiteY9" fmla="*/ 19303 h 582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0608" h="5823153">
                <a:moveTo>
                  <a:pt x="150017" y="19303"/>
                </a:moveTo>
                <a:cubicBezTo>
                  <a:pt x="179404" y="6873"/>
                  <a:pt x="211712" y="0"/>
                  <a:pt x="245626" y="0"/>
                </a:cubicBezTo>
                <a:lnTo>
                  <a:pt x="2444983" y="0"/>
                </a:lnTo>
                <a:cubicBezTo>
                  <a:pt x="2580637" y="1"/>
                  <a:pt x="2690609" y="109971"/>
                  <a:pt x="2690608" y="245626"/>
                </a:cubicBezTo>
                <a:lnTo>
                  <a:pt x="2690608" y="5577526"/>
                </a:lnTo>
                <a:cubicBezTo>
                  <a:pt x="2690608" y="5713181"/>
                  <a:pt x="2580637" y="5823152"/>
                  <a:pt x="2444982" y="5823152"/>
                </a:cubicBezTo>
                <a:lnTo>
                  <a:pt x="245626" y="5823153"/>
                </a:lnTo>
                <a:cubicBezTo>
                  <a:pt x="109971" y="5823153"/>
                  <a:pt x="0" y="5713181"/>
                  <a:pt x="0" y="5577526"/>
                </a:cubicBezTo>
                <a:lnTo>
                  <a:pt x="0" y="245626"/>
                </a:lnTo>
                <a:cubicBezTo>
                  <a:pt x="0" y="143885"/>
                  <a:pt x="61859" y="56591"/>
                  <a:pt x="150017" y="1930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6ACC5E1-0F3C-8AC4-6830-E2B6992CBF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900000">
            <a:off x="10219168" y="950289"/>
            <a:ext cx="2690609" cy="5823152"/>
          </a:xfrm>
          <a:custGeom>
            <a:avLst/>
            <a:gdLst>
              <a:gd name="connsiteX0" fmla="*/ 150017 w 2690609"/>
              <a:gd name="connsiteY0" fmla="*/ 19303 h 5823152"/>
              <a:gd name="connsiteX1" fmla="*/ 245626 w 2690609"/>
              <a:gd name="connsiteY1" fmla="*/ 0 h 5823152"/>
              <a:gd name="connsiteX2" fmla="*/ 2444983 w 2690609"/>
              <a:gd name="connsiteY2" fmla="*/ 0 h 5823152"/>
              <a:gd name="connsiteX3" fmla="*/ 2690608 w 2690609"/>
              <a:gd name="connsiteY3" fmla="*/ 245627 h 5823152"/>
              <a:gd name="connsiteX4" fmla="*/ 2690609 w 2690609"/>
              <a:gd name="connsiteY4" fmla="*/ 5577526 h 5823152"/>
              <a:gd name="connsiteX5" fmla="*/ 2444983 w 2690609"/>
              <a:gd name="connsiteY5" fmla="*/ 5823152 h 5823152"/>
              <a:gd name="connsiteX6" fmla="*/ 245625 w 2690609"/>
              <a:gd name="connsiteY6" fmla="*/ 5823152 h 5823152"/>
              <a:gd name="connsiteX7" fmla="*/ 0 w 2690609"/>
              <a:gd name="connsiteY7" fmla="*/ 5577526 h 5823152"/>
              <a:gd name="connsiteX8" fmla="*/ 0 w 2690609"/>
              <a:gd name="connsiteY8" fmla="*/ 245626 h 5823152"/>
              <a:gd name="connsiteX9" fmla="*/ 150017 w 2690609"/>
              <a:gd name="connsiteY9" fmla="*/ 19303 h 5823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0609" h="5823152">
                <a:moveTo>
                  <a:pt x="150017" y="19303"/>
                </a:moveTo>
                <a:cubicBezTo>
                  <a:pt x="179403" y="6874"/>
                  <a:pt x="211712" y="0"/>
                  <a:pt x="245626" y="0"/>
                </a:cubicBezTo>
                <a:lnTo>
                  <a:pt x="2444983" y="0"/>
                </a:lnTo>
                <a:cubicBezTo>
                  <a:pt x="2580637" y="0"/>
                  <a:pt x="2690609" y="109971"/>
                  <a:pt x="2690608" y="245627"/>
                </a:cubicBezTo>
                <a:lnTo>
                  <a:pt x="2690609" y="5577526"/>
                </a:lnTo>
                <a:cubicBezTo>
                  <a:pt x="2690609" y="5713181"/>
                  <a:pt x="2580638" y="5823152"/>
                  <a:pt x="2444983" y="5823152"/>
                </a:cubicBezTo>
                <a:lnTo>
                  <a:pt x="245625" y="5823152"/>
                </a:lnTo>
                <a:cubicBezTo>
                  <a:pt x="109971" y="5823152"/>
                  <a:pt x="-1" y="5713181"/>
                  <a:pt x="0" y="5577526"/>
                </a:cubicBezTo>
                <a:lnTo>
                  <a:pt x="0" y="245626"/>
                </a:lnTo>
                <a:cubicBezTo>
                  <a:pt x="0" y="143885"/>
                  <a:pt x="61859" y="56591"/>
                  <a:pt x="150017" y="1930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6928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FB35BA-01E7-6D35-42B8-7FC37B7E0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0761C1-AA25-F463-DDF3-AAC6D826E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7E134F-17FB-33BF-B371-1BEB1B079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B1D0-DC23-43CC-82B4-E57957A309C5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DAC8DBD-23D2-5945-7954-7905E1BB8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289D86-8FE2-AFE1-7C24-17576B38B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258A-556E-4C21-97B9-6A9E26CF4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8253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C56F76-5F3A-433C-171B-FAB29A096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988F4C-38D0-D80E-7527-910CF4EAE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25E941-69CD-7181-A8A2-0F1F31255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B1D0-DC23-43CC-82B4-E57957A309C5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959CBC-21B5-AC28-4E61-37F23635A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B905CB-5156-8841-0ECD-BAAE01D8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258A-556E-4C21-97B9-6A9E26CF4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2029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FB765-8D2E-2A9B-8469-FC52A6D73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E6A4E2-558B-2A44-E9FA-01EF4744DD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47C7C8-73D9-1B2B-8EA0-8189E871A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29B84-C40F-4E50-BCEF-6421ACE2A7ED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FEEA99-3369-C177-4561-C7B1AEFC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96D962-4EDF-C954-3FAC-ECBF5574D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1436-2232-4E96-960C-9B4844EF54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85676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2562DA-4D02-9835-B7A5-51ACF359D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47454D-299E-0102-4236-7F1AC05EF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DF465A5-30EA-B332-03CA-B2F016610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29B84-C40F-4E50-BCEF-6421ACE2A7ED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95E872-F3F2-8081-C101-98DA31FA1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4CE82C-EC59-AE3B-93F5-5FAE3224D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1436-2232-4E96-960C-9B4844EF54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7487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F1E43F-878B-54E8-4D2E-7AB9528E9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E07FD6-6F7B-20D4-25E3-B26445371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7FCA5F-606F-6634-61CB-2054F14D4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29B84-C40F-4E50-BCEF-6421ACE2A7ED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4996E4-10D1-E25D-96F7-703FA3E58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49095F-8C7D-45D4-C3E4-D0AAE626E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1436-2232-4E96-960C-9B4844EF54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1636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57B974-1791-25C2-FA75-7AEBB320C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2AA1CB-1969-F8A0-757D-478786E2D9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0221F10-3314-2B30-FF35-5A35DA9650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F535751-EE4E-003D-D691-84376FB7B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29B84-C40F-4E50-BCEF-6421ACE2A7ED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E0A58A-D1A6-D453-629C-142B6D754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B52E15A-E904-7FE2-2682-2D60C3C70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1436-2232-4E96-960C-9B4844EF54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4457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BD8D11-6F47-F7AB-4919-B680C3DDC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1F53D8-8ED2-5017-FE24-9891D76F0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657464-B96B-5B83-F14D-0B1B289F2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652E820-FB3C-D918-1D58-6730B7AF9C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25842A0-0977-836D-1799-2B054AF2DF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BC73643-F5F5-817C-0B59-F46C24BD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29B84-C40F-4E50-BCEF-6421ACE2A7ED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7599F6F-E0F3-7C83-505B-C3DE349C2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334C08B-2463-4EB7-963F-C7F9545E7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1436-2232-4E96-960C-9B4844EF54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5005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13CC96-DE02-FCAD-93EF-EFCCD8470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7F3F35F-C8CD-DAFE-9B62-801372613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29B84-C40F-4E50-BCEF-6421ACE2A7ED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0C6AD4A-FF07-47A5-6013-41E5F66FE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784D04E-8216-E9AB-E635-2D928BA30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1436-2232-4E96-960C-9B4844EF54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56401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56127B7-861C-321E-1F88-9BE2B1348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29B84-C40F-4E50-BCEF-6421ACE2A7ED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17001C4-577F-A5B2-7159-88E7B38C9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4400307-6969-C2D6-1C78-D9AA55910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1436-2232-4E96-960C-9B4844EF54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5407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B9F701-D858-BA50-F41B-E7692E9D7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C2E89F-9700-DD26-990A-8253E27C0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CFEBFEA-B08D-AE67-F1C2-22F523503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0E9958-E7C7-A8D8-8ABB-CC312CD2C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29B84-C40F-4E50-BCEF-6421ACE2A7ED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8FD246-DA90-1FB2-26C2-3CBF7AC7C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B58A22-653B-2014-25BA-B5622107F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1436-2232-4E96-960C-9B4844EF54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16024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F91737-84AC-130F-02E5-2B4F236A3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4B67BB1-BCFC-12A4-A3DE-599CD4276F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2D812D-B803-64F3-A57A-F5DEE628E7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D8641D-403E-0726-8032-54DF1C936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29B84-C40F-4E50-BCEF-6421ACE2A7ED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72EB14-8289-D06A-505D-D35D68055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8010202-255A-7D94-8B38-830E7CCAB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1436-2232-4E96-960C-9B4844EF54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75657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3365C7-3DE8-AA88-0034-2D9F2347A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2411B78-8C41-30F7-31EA-A7EE2AF2D9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C57E66A-8394-FB43-6FB8-80BBA4543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29B84-C40F-4E50-BCEF-6421ACE2A7ED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D72E79-A171-1B26-BA70-5C18915B7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F06DD5-1CA8-6DAB-8CC0-A02FD92BD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1436-2232-4E96-960C-9B4844EF54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88223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0FF3207-EE4F-6B9B-D7D1-F3707E3C07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C478867-480F-C64C-AB74-8060AD84E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5F5BD8-7BF8-027F-3D81-F5828B254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29B84-C40F-4E50-BCEF-6421ACE2A7ED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293F3D-4320-B7F6-2F43-BD32E132D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02A933-8A71-B8AD-8C64-993D5E149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1436-2232-4E96-960C-9B4844EF54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26247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ooter">
            <a:extLst>
              <a:ext uri="{FF2B5EF4-FFF2-40B4-BE49-F238E27FC236}">
                <a16:creationId xmlns:a16="http://schemas.microsoft.com/office/drawing/2014/main" id="{AAA0B0E1-6814-4FE4-87C1-EA53AB0E7189}"/>
              </a:ext>
            </a:extLst>
          </p:cNvPr>
          <p:cNvGrpSpPr/>
          <p:nvPr userDrawn="1"/>
        </p:nvGrpSpPr>
        <p:grpSpPr>
          <a:xfrm>
            <a:off x="11739418" y="0"/>
            <a:ext cx="452583" cy="6858000"/>
            <a:chOff x="0" y="0"/>
            <a:chExt cx="452582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91FC5F7-0607-477D-AC05-6654D1D4AC12}"/>
                </a:ext>
              </a:extLst>
            </p:cNvPr>
            <p:cNvSpPr/>
            <p:nvPr userDrawn="1"/>
          </p:nvSpPr>
          <p:spPr>
            <a:xfrm>
              <a:off x="0" y="0"/>
              <a:ext cx="45258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7" name="Bot">
              <a:extLst>
                <a:ext uri="{FF2B5EF4-FFF2-40B4-BE49-F238E27FC236}">
                  <a16:creationId xmlns:a16="http://schemas.microsoft.com/office/drawing/2014/main" id="{BA09E49E-6922-43C8-96AF-2A37D5646E44}"/>
                </a:ext>
              </a:extLst>
            </p:cNvPr>
            <p:cNvGrpSpPr/>
            <p:nvPr userDrawn="1"/>
          </p:nvGrpSpPr>
          <p:grpSpPr>
            <a:xfrm rot="10800000">
              <a:off x="180063" y="6434032"/>
              <a:ext cx="101211" cy="110573"/>
              <a:chOff x="999213" y="253386"/>
              <a:chExt cx="101211" cy="110573"/>
            </a:xfrm>
          </p:grpSpPr>
          <p:sp>
            <p:nvSpPr>
              <p:cNvPr id="8" name="Graphic 13">
                <a:extLst>
                  <a:ext uri="{FF2B5EF4-FFF2-40B4-BE49-F238E27FC236}">
                    <a16:creationId xmlns:a16="http://schemas.microsoft.com/office/drawing/2014/main" id="{1812A278-62AF-40FA-9CBE-D6E42E44A3C2}"/>
                  </a:ext>
                </a:extLst>
              </p:cNvPr>
              <p:cNvSpPr/>
              <p:nvPr/>
            </p:nvSpPr>
            <p:spPr>
              <a:xfrm rot="10800000">
                <a:off x="999213" y="253386"/>
                <a:ext cx="101211" cy="54096"/>
              </a:xfrm>
              <a:custGeom>
                <a:avLst/>
                <a:gdLst>
                  <a:gd name="connsiteX0" fmla="*/ 1094423 w 1104900"/>
                  <a:gd name="connsiteY0" fmla="*/ 11430 h 590550"/>
                  <a:gd name="connsiteX1" fmla="*/ 1039178 w 1104900"/>
                  <a:gd name="connsiteY1" fmla="*/ 11430 h 590550"/>
                  <a:gd name="connsiteX2" fmla="*/ 553403 w 1104900"/>
                  <a:gd name="connsiteY2" fmla="*/ 498157 h 590550"/>
                  <a:gd name="connsiteX3" fmla="*/ 66675 w 1104900"/>
                  <a:gd name="connsiteY3" fmla="*/ 11430 h 590550"/>
                  <a:gd name="connsiteX4" fmla="*/ 11430 w 1104900"/>
                  <a:gd name="connsiteY4" fmla="*/ 11430 h 590550"/>
                  <a:gd name="connsiteX5" fmla="*/ 11430 w 1104900"/>
                  <a:gd name="connsiteY5" fmla="*/ 66675 h 590550"/>
                  <a:gd name="connsiteX6" fmla="*/ 524828 w 1104900"/>
                  <a:gd name="connsiteY6" fmla="*/ 580073 h 590550"/>
                  <a:gd name="connsiteX7" fmla="*/ 552450 w 1104900"/>
                  <a:gd name="connsiteY7" fmla="*/ 591503 h 590550"/>
                  <a:gd name="connsiteX8" fmla="*/ 580073 w 1104900"/>
                  <a:gd name="connsiteY8" fmla="*/ 580073 h 590550"/>
                  <a:gd name="connsiteX9" fmla="*/ 1093470 w 1104900"/>
                  <a:gd name="connsiteY9" fmla="*/ 66675 h 590550"/>
                  <a:gd name="connsiteX10" fmla="*/ 1094423 w 1104900"/>
                  <a:gd name="connsiteY10" fmla="*/ 11430 h 59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04900" h="590550">
                    <a:moveTo>
                      <a:pt x="1094423" y="11430"/>
                    </a:moveTo>
                    <a:cubicBezTo>
                      <a:pt x="1079183" y="-3810"/>
                      <a:pt x="1054418" y="-3810"/>
                      <a:pt x="1039178" y="11430"/>
                    </a:cubicBezTo>
                    <a:lnTo>
                      <a:pt x="553403" y="498157"/>
                    </a:lnTo>
                    <a:lnTo>
                      <a:pt x="66675" y="11430"/>
                    </a:lnTo>
                    <a:cubicBezTo>
                      <a:pt x="51435" y="-3810"/>
                      <a:pt x="26670" y="-3810"/>
                      <a:pt x="11430" y="11430"/>
                    </a:cubicBezTo>
                    <a:cubicBezTo>
                      <a:pt x="-3810" y="26670"/>
                      <a:pt x="-3810" y="51435"/>
                      <a:pt x="11430" y="66675"/>
                    </a:cubicBezTo>
                    <a:lnTo>
                      <a:pt x="524828" y="580073"/>
                    </a:lnTo>
                    <a:cubicBezTo>
                      <a:pt x="532448" y="587693"/>
                      <a:pt x="541973" y="591503"/>
                      <a:pt x="552450" y="591503"/>
                    </a:cubicBezTo>
                    <a:cubicBezTo>
                      <a:pt x="561975" y="591503"/>
                      <a:pt x="572453" y="587693"/>
                      <a:pt x="580073" y="580073"/>
                    </a:cubicBezTo>
                    <a:lnTo>
                      <a:pt x="1093470" y="66675"/>
                    </a:lnTo>
                    <a:cubicBezTo>
                      <a:pt x="1109663" y="51435"/>
                      <a:pt x="1109663" y="26670"/>
                      <a:pt x="1094423" y="1143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/>
              </a:p>
            </p:txBody>
          </p:sp>
          <p:sp>
            <p:nvSpPr>
              <p:cNvPr id="9" name="Graphic 13">
                <a:extLst>
                  <a:ext uri="{FF2B5EF4-FFF2-40B4-BE49-F238E27FC236}">
                    <a16:creationId xmlns:a16="http://schemas.microsoft.com/office/drawing/2014/main" id="{2EBF1960-FA2D-4F83-BFD0-42381C7970E3}"/>
                  </a:ext>
                </a:extLst>
              </p:cNvPr>
              <p:cNvSpPr/>
              <p:nvPr userDrawn="1"/>
            </p:nvSpPr>
            <p:spPr>
              <a:xfrm rot="10800000">
                <a:off x="999213" y="309863"/>
                <a:ext cx="101211" cy="54096"/>
              </a:xfrm>
              <a:custGeom>
                <a:avLst/>
                <a:gdLst>
                  <a:gd name="connsiteX0" fmla="*/ 1094423 w 1104900"/>
                  <a:gd name="connsiteY0" fmla="*/ 11430 h 590550"/>
                  <a:gd name="connsiteX1" fmla="*/ 1039178 w 1104900"/>
                  <a:gd name="connsiteY1" fmla="*/ 11430 h 590550"/>
                  <a:gd name="connsiteX2" fmla="*/ 553403 w 1104900"/>
                  <a:gd name="connsiteY2" fmla="*/ 498157 h 590550"/>
                  <a:gd name="connsiteX3" fmla="*/ 66675 w 1104900"/>
                  <a:gd name="connsiteY3" fmla="*/ 11430 h 590550"/>
                  <a:gd name="connsiteX4" fmla="*/ 11430 w 1104900"/>
                  <a:gd name="connsiteY4" fmla="*/ 11430 h 590550"/>
                  <a:gd name="connsiteX5" fmla="*/ 11430 w 1104900"/>
                  <a:gd name="connsiteY5" fmla="*/ 66675 h 590550"/>
                  <a:gd name="connsiteX6" fmla="*/ 524828 w 1104900"/>
                  <a:gd name="connsiteY6" fmla="*/ 580073 h 590550"/>
                  <a:gd name="connsiteX7" fmla="*/ 552450 w 1104900"/>
                  <a:gd name="connsiteY7" fmla="*/ 591503 h 590550"/>
                  <a:gd name="connsiteX8" fmla="*/ 580073 w 1104900"/>
                  <a:gd name="connsiteY8" fmla="*/ 580073 h 590550"/>
                  <a:gd name="connsiteX9" fmla="*/ 1093470 w 1104900"/>
                  <a:gd name="connsiteY9" fmla="*/ 66675 h 590550"/>
                  <a:gd name="connsiteX10" fmla="*/ 1094423 w 1104900"/>
                  <a:gd name="connsiteY10" fmla="*/ 11430 h 590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04900" h="590550">
                    <a:moveTo>
                      <a:pt x="1094423" y="11430"/>
                    </a:moveTo>
                    <a:cubicBezTo>
                      <a:pt x="1079183" y="-3810"/>
                      <a:pt x="1054418" y="-3810"/>
                      <a:pt x="1039178" y="11430"/>
                    </a:cubicBezTo>
                    <a:lnTo>
                      <a:pt x="553403" y="498157"/>
                    </a:lnTo>
                    <a:lnTo>
                      <a:pt x="66675" y="11430"/>
                    </a:lnTo>
                    <a:cubicBezTo>
                      <a:pt x="51435" y="-3810"/>
                      <a:pt x="26670" y="-3810"/>
                      <a:pt x="11430" y="11430"/>
                    </a:cubicBezTo>
                    <a:cubicBezTo>
                      <a:pt x="-3810" y="26670"/>
                      <a:pt x="-3810" y="51435"/>
                      <a:pt x="11430" y="66675"/>
                    </a:cubicBezTo>
                    <a:lnTo>
                      <a:pt x="524828" y="580073"/>
                    </a:lnTo>
                    <a:cubicBezTo>
                      <a:pt x="532448" y="587693"/>
                      <a:pt x="541973" y="591503"/>
                      <a:pt x="552450" y="591503"/>
                    </a:cubicBezTo>
                    <a:cubicBezTo>
                      <a:pt x="561975" y="591503"/>
                      <a:pt x="572453" y="587693"/>
                      <a:pt x="580073" y="580073"/>
                    </a:cubicBezTo>
                    <a:lnTo>
                      <a:pt x="1093470" y="66675"/>
                    </a:lnTo>
                    <a:cubicBezTo>
                      <a:pt x="1109663" y="51435"/>
                      <a:pt x="1109663" y="26670"/>
                      <a:pt x="1094423" y="1143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/>
              </a:p>
            </p:txBody>
          </p:sp>
        </p:grpSp>
      </p:grp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3A066B4-D6EB-485E-90A1-827CF0F35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39418" y="6125399"/>
            <a:ext cx="452583" cy="215487"/>
          </a:xfrm>
          <a:prstGeom prst="rect">
            <a:avLst/>
          </a:prstGeom>
        </p:spPr>
        <p:txBody>
          <a:bodyPr anchor="ctr"/>
          <a:lstStyle>
            <a:lvl1pPr algn="ctr">
              <a:defRPr sz="1400" b="1" spc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AEF51A77-5287-46DB-80B2-CCB0E34F1DF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493389"/>
      </p:ext>
    </p:extLst>
  </p:cSld>
  <p:clrMapOvr>
    <a:masterClrMapping/>
  </p:clrMapOvr>
  <p:transition spd="med">
    <p:pull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45498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55728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58698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90009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4902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4503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4860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6620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89002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54280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55653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08244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22019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 - Blank #01">
  <p:cSld name="10 - Blank #01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3173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">
  <p:cSld name="Slide de título 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0"/>
            <a:ext cx="12191996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5"/>
          <p:cNvSpPr/>
          <p:nvPr/>
        </p:nvSpPr>
        <p:spPr>
          <a:xfrm>
            <a:off x="0" y="2034633"/>
            <a:ext cx="12192000" cy="4823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7193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1DF4802-A747-31DF-ABB0-CB4602446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EB6BA36-CC30-43BE-473C-061073F8D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EF3856-7E1B-588A-9295-1D62A28EB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6E4D16-695A-45F0-ACAB-33225F15C0D6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10D1B0-AE18-135C-79C1-FA9A1B6863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5C678F-8F7F-584C-8097-E839ADDB08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C857CA-BF75-41E7-AB90-7AA9A7006B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5100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EABFA39-8DC6-8135-A824-92ACB6D1F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55B6953-4979-5EDD-8BD3-B59333D98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79414E-3B0C-8D15-A126-E8E90F5E45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629D37-BDA9-482E-9D1E-6188A5B3DB96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7462A9-5D93-7526-4D49-88B9EF3E3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DCAD14-9984-0DB6-F66C-12C049611E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01E24D-5EC3-43A3-B799-19DAC392054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615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8DBA388-D357-7578-06E6-7C143E4A3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BAA9FF9-C0A2-4F68-3BEF-7D7C9BAB3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E5DEF5-998B-AB38-F5C6-78AE7FF23E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2B1D0-DC23-43CC-82B4-E57957A309C5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563B0A-A895-6457-DCA8-23D52E5F9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DD2E7E-82B9-CCA7-81F2-A862DD780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F258A-556E-4C21-97B9-6A9E26CF4C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612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7DE0050-7D09-9E9B-05D2-B1C0E2A1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90B93D2-2D3B-2CC7-8AEC-49D39C20C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B0CB9A-16AF-4A48-3A23-75C407ADA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29B84-C40F-4E50-BCEF-6421ACE2A7ED}" type="datetimeFigureOut">
              <a:rPr lang="pt-BR" smtClean="0"/>
              <a:t>20/04/2026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BD610D-1F80-B47F-8E67-9E43DC047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11DD30-279F-D64B-4094-3FB8B42C7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B1436-2232-4E96-960C-9B4844EF54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12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96479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justicaaberta.cnj.jus.br/produtividade-e-localizacao-de-serventias-extrajudiciais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5F94B-B391-4ACA-29F3-44768BA09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349;p106">
            <a:extLst>
              <a:ext uri="{FF2B5EF4-FFF2-40B4-BE49-F238E27FC236}">
                <a16:creationId xmlns:a16="http://schemas.microsoft.com/office/drawing/2014/main" id="{9E0D368E-80B9-DA22-EE8A-F7C73B9EBC15}"/>
              </a:ext>
            </a:extLst>
          </p:cNvPr>
          <p:cNvSpPr txBox="1">
            <a:spLocks noGrp="1"/>
          </p:cNvSpPr>
          <p:nvPr/>
        </p:nvSpPr>
        <p:spPr>
          <a:xfrm>
            <a:off x="582509" y="280719"/>
            <a:ext cx="5333760" cy="28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400" noProof="0">
                <a:solidFill>
                  <a:srgbClr val="0069FF"/>
                </a:solidFill>
                <a:latin typeface="Alexandria Medium" pitchFamily="2" charset="-78"/>
                <a:cs typeface="Alexandria Medium" pitchFamily="2" charset="-78"/>
              </a:rPr>
              <a:t>Whitelabel</a:t>
            </a:r>
          </a:p>
        </p:txBody>
      </p:sp>
      <p:sp>
        <p:nvSpPr>
          <p:cNvPr id="9" name="Google Shape;1349;p106">
            <a:extLst>
              <a:ext uri="{FF2B5EF4-FFF2-40B4-BE49-F238E27FC236}">
                <a16:creationId xmlns:a16="http://schemas.microsoft.com/office/drawing/2014/main" id="{E539DC06-19F5-E919-DEA9-460885BBD499}"/>
              </a:ext>
            </a:extLst>
          </p:cNvPr>
          <p:cNvSpPr txBox="1">
            <a:spLocks noGrp="1"/>
          </p:cNvSpPr>
          <p:nvPr/>
        </p:nvSpPr>
        <p:spPr>
          <a:xfrm>
            <a:off x="582509" y="569332"/>
            <a:ext cx="10554984" cy="785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Material de apoio ao parceiro Datasafer</a:t>
            </a:r>
            <a:endParaRPr lang="pt-BR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5026769-8D76-8330-E644-F12C570569E5}"/>
              </a:ext>
            </a:extLst>
          </p:cNvPr>
          <p:cNvSpPr txBox="1"/>
          <p:nvPr/>
        </p:nvSpPr>
        <p:spPr>
          <a:xfrm>
            <a:off x="551055" y="1090123"/>
            <a:ext cx="10730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solidFill>
                  <a:srgbClr val="033158"/>
                </a:solidFill>
                <a:latin typeface="Alexandria SemiBold" pitchFamily="2" charset="-78"/>
                <a:cs typeface="Alexandria SemiBold" pitchFamily="2" charset="-78"/>
              </a:rPr>
              <a:t>Este material foi desenvolvido para apoiar os parceiros da Datasafer em ações comerciais relacionadas ao Provimento CNJ nº 213/2026.</a:t>
            </a:r>
            <a:endParaRPr lang="pt-BR" sz="1400">
              <a:latin typeface="Alexandria Light" pitchFamily="2" charset="-78"/>
              <a:cs typeface="Alexandria Light" pitchFamily="2" charset="-78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E3A000D6-CFD4-2CF9-6D55-18D46BBAA49B}"/>
              </a:ext>
            </a:extLst>
          </p:cNvPr>
          <p:cNvSpPr/>
          <p:nvPr/>
        </p:nvSpPr>
        <p:spPr>
          <a:xfrm>
            <a:off x="737718" y="2317617"/>
            <a:ext cx="3677993" cy="34089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329488CE-FFE6-DA12-B042-3B3133BF93FC}"/>
              </a:ext>
            </a:extLst>
          </p:cNvPr>
          <p:cNvSpPr/>
          <p:nvPr/>
        </p:nvSpPr>
        <p:spPr>
          <a:xfrm>
            <a:off x="737718" y="2702925"/>
            <a:ext cx="3677993" cy="34089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C0140526-4524-426A-B434-264FC6C3BD06}"/>
              </a:ext>
            </a:extLst>
          </p:cNvPr>
          <p:cNvSpPr/>
          <p:nvPr/>
        </p:nvSpPr>
        <p:spPr>
          <a:xfrm>
            <a:off x="737718" y="3088233"/>
            <a:ext cx="3677993" cy="34089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4BB121E-69A6-7E58-7E35-B80A1D28C046}"/>
              </a:ext>
            </a:extLst>
          </p:cNvPr>
          <p:cNvSpPr/>
          <p:nvPr/>
        </p:nvSpPr>
        <p:spPr>
          <a:xfrm>
            <a:off x="737718" y="3994207"/>
            <a:ext cx="9846618" cy="5232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8F57C330-7230-AABC-8E1E-66981E361C29}"/>
              </a:ext>
            </a:extLst>
          </p:cNvPr>
          <p:cNvSpPr/>
          <p:nvPr/>
        </p:nvSpPr>
        <p:spPr>
          <a:xfrm>
            <a:off x="737718" y="5052670"/>
            <a:ext cx="9846618" cy="43625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144DC8E8-707B-1DA5-EE4D-D1A6F7DB83EE}"/>
              </a:ext>
            </a:extLst>
          </p:cNvPr>
          <p:cNvSpPr/>
          <p:nvPr/>
        </p:nvSpPr>
        <p:spPr>
          <a:xfrm>
            <a:off x="737718" y="6006113"/>
            <a:ext cx="9846618" cy="43625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Pode ser consultada em </a:t>
            </a:r>
            <a:r>
              <a:rPr lang="pt-BR" sz="1400">
                <a:latin typeface="Alexandria Light" pitchFamily="2" charset="-78"/>
                <a:cs typeface="Alexandria Light" pitchFamily="2" charset="-78"/>
                <a:hlinkClick r:id="rId2"/>
              </a:rPr>
              <a:t>https://justicaaberta.cnj.jus.br/produtividade-e-localizacao-de-serventias-extrajudiciais</a:t>
            </a:r>
            <a:endParaRPr lang="pt-BR" sz="1400">
              <a:latin typeface="Alexandria Light" pitchFamily="2" charset="-78"/>
              <a:cs typeface="Alexandria Light" pitchFamily="2" charset="-78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201D59F-9A61-B44D-2AEF-F768BEC3F120}"/>
              </a:ext>
            </a:extLst>
          </p:cNvPr>
          <p:cNvSpPr txBox="1"/>
          <p:nvPr/>
        </p:nvSpPr>
        <p:spPr>
          <a:xfrm>
            <a:off x="582509" y="1732842"/>
            <a:ext cx="77045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>
                <a:solidFill>
                  <a:srgbClr val="0069FF"/>
                </a:solidFill>
                <a:latin typeface="Alexandria Black" pitchFamily="2" charset="-78"/>
                <a:cs typeface="Alexandria Black" pitchFamily="2" charset="-78"/>
              </a:rPr>
              <a:t>Personalização obrigatória</a:t>
            </a:r>
            <a:br>
              <a:rPr lang="pt-BR" sz="1600">
                <a:latin typeface="Alexandria Light" pitchFamily="2" charset="-78"/>
                <a:cs typeface="Alexandria Light" pitchFamily="2" charset="-78"/>
              </a:rPr>
            </a:br>
            <a:r>
              <a:rPr lang="pt-BR" sz="16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O conteúdo deve ser adaptado pelo parceiro para refletir: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FCC09CD-6BBB-6074-1570-79224B6A003D}"/>
              </a:ext>
            </a:extLst>
          </p:cNvPr>
          <p:cNvSpPr txBox="1"/>
          <p:nvPr/>
        </p:nvSpPr>
        <p:spPr>
          <a:xfrm>
            <a:off x="892927" y="2646754"/>
            <a:ext cx="3522784" cy="379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Suas políticas comerciais.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F6F93E7-5DF0-8C17-6A08-063D33ED0519}"/>
              </a:ext>
            </a:extLst>
          </p:cNvPr>
          <p:cNvSpPr txBox="1"/>
          <p:nvPr/>
        </p:nvSpPr>
        <p:spPr>
          <a:xfrm>
            <a:off x="892927" y="2279173"/>
            <a:ext cx="3522784" cy="379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Sua forma de atendimento ao cliente.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0A33B7B-421D-92A7-2708-A5380B90843D}"/>
              </a:ext>
            </a:extLst>
          </p:cNvPr>
          <p:cNvSpPr txBox="1"/>
          <p:nvPr/>
        </p:nvSpPr>
        <p:spPr>
          <a:xfrm>
            <a:off x="892927" y="3015029"/>
            <a:ext cx="3522784" cy="37901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Sua marca e identidade visual.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9DD04DA-C8F2-A655-FA98-5CA5B5BE7055}"/>
              </a:ext>
            </a:extLst>
          </p:cNvPr>
          <p:cNvSpPr txBox="1"/>
          <p:nvPr/>
        </p:nvSpPr>
        <p:spPr>
          <a:xfrm>
            <a:off x="582509" y="3631138"/>
            <a:ext cx="60943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>
                <a:solidFill>
                  <a:srgbClr val="0069FF"/>
                </a:solidFill>
                <a:latin typeface="Alexandria Black" pitchFamily="2" charset="-78"/>
                <a:cs typeface="Alexandria Black" pitchFamily="2" charset="-78"/>
              </a:rPr>
              <a:t>Autonomia do parceiro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B0952B2-B2EF-808D-C318-766AFC10E3F1}"/>
              </a:ext>
            </a:extLst>
          </p:cNvPr>
          <p:cNvSpPr txBox="1"/>
          <p:nvPr/>
        </p:nvSpPr>
        <p:spPr>
          <a:xfrm>
            <a:off x="892927" y="4012258"/>
            <a:ext cx="84584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O parceiro é livre para ajustar a abordagem, estrutura de oferta e serviços incluídos, conforme sua estratégia e modelo de negócio.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088BAEA2-2AC5-0098-B585-5250AC129727}"/>
              </a:ext>
            </a:extLst>
          </p:cNvPr>
          <p:cNvSpPr txBox="1"/>
          <p:nvPr/>
        </p:nvSpPr>
        <p:spPr>
          <a:xfrm>
            <a:off x="582509" y="4754521"/>
            <a:ext cx="60943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>
                <a:solidFill>
                  <a:srgbClr val="0069FF"/>
                </a:solidFill>
                <a:latin typeface="Alexandria Black" pitchFamily="2" charset="-78"/>
                <a:cs typeface="Alexandria Black" pitchFamily="2" charset="-78"/>
              </a:rPr>
              <a:t>Diretriz técnica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D1553C6-FA9A-B382-B848-5F370BAC88F6}"/>
              </a:ext>
            </a:extLst>
          </p:cNvPr>
          <p:cNvSpPr txBox="1"/>
          <p:nvPr/>
        </p:nvSpPr>
        <p:spPr>
          <a:xfrm>
            <a:off x="892927" y="5116907"/>
            <a:ext cx="92319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Recomenda-se manter a base conceitual para garantir aderência às exigências do Provimento 213/2026.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78DA4E4-7219-29C8-EAF5-B2605C3E78C1}"/>
              </a:ext>
            </a:extLst>
          </p:cNvPr>
          <p:cNvSpPr txBox="1"/>
          <p:nvPr/>
        </p:nvSpPr>
        <p:spPr>
          <a:xfrm>
            <a:off x="582509" y="5633717"/>
            <a:ext cx="6094324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600">
                <a:solidFill>
                  <a:srgbClr val="0069FF"/>
                </a:solidFill>
                <a:latin typeface="Alexandria Black"/>
                <a:cs typeface="Alexandria Black"/>
              </a:rPr>
              <a:t>Lista de Cartórios no Brasil (+14.00 cartórios)</a:t>
            </a:r>
            <a:endParaRPr lang="pt-BR" sz="1600">
              <a:solidFill>
                <a:srgbClr val="0069FF"/>
              </a:solidFill>
              <a:latin typeface="Alexandria Black"/>
              <a:cs typeface="Alexandria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6149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2">
          <a:extLst>
            <a:ext uri="{FF2B5EF4-FFF2-40B4-BE49-F238E27FC236}">
              <a16:creationId xmlns:a16="http://schemas.microsoft.com/office/drawing/2014/main" id="{DF681D0F-FF5F-1574-1851-E4BB0CD2A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média">
            <a:extLst>
              <a:ext uri="{FF2B5EF4-FFF2-40B4-BE49-F238E27FC236}">
                <a16:creationId xmlns:a16="http://schemas.microsoft.com/office/drawing/2014/main" id="{2F82A182-D514-E991-AE57-7EDEFD38A3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7" t="30277" r="32311" b="30400"/>
          <a:stretch/>
        </p:blipFill>
        <p:spPr>
          <a:xfrm>
            <a:off x="11413421" y="6092451"/>
            <a:ext cx="369985" cy="398584"/>
          </a:xfrm>
          <a:prstGeom prst="rect">
            <a:avLst/>
          </a:prstGeom>
          <a:noFill/>
        </p:spPr>
      </p:pic>
      <p:sp>
        <p:nvSpPr>
          <p:cNvPr id="6" name="Google Shape;1349;p106">
            <a:extLst>
              <a:ext uri="{FF2B5EF4-FFF2-40B4-BE49-F238E27FC236}">
                <a16:creationId xmlns:a16="http://schemas.microsoft.com/office/drawing/2014/main" id="{8415B1CF-DDBC-1B4A-00FC-35DD165E06ED}"/>
              </a:ext>
            </a:extLst>
          </p:cNvPr>
          <p:cNvSpPr txBox="1">
            <a:spLocks noGrp="1"/>
          </p:cNvSpPr>
          <p:nvPr/>
        </p:nvSpPr>
        <p:spPr>
          <a:xfrm>
            <a:off x="582856" y="196347"/>
            <a:ext cx="5333760" cy="28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400" noProof="0">
                <a:solidFill>
                  <a:srgbClr val="0069FF"/>
                </a:solidFill>
                <a:latin typeface="Alexandria Medium" pitchFamily="2" charset="-78"/>
                <a:cs typeface="Alexandria Medium" pitchFamily="2" charset="-78"/>
              </a:rPr>
              <a:t>Argumentação</a:t>
            </a:r>
          </a:p>
        </p:txBody>
      </p:sp>
      <p:sp>
        <p:nvSpPr>
          <p:cNvPr id="9" name="Google Shape;1349;p106">
            <a:extLst>
              <a:ext uri="{FF2B5EF4-FFF2-40B4-BE49-F238E27FC236}">
                <a16:creationId xmlns:a16="http://schemas.microsoft.com/office/drawing/2014/main" id="{0262CE78-3A1F-D5C6-8B3C-E283C9ADAD1C}"/>
              </a:ext>
            </a:extLst>
          </p:cNvPr>
          <p:cNvSpPr txBox="1">
            <a:spLocks noGrp="1"/>
          </p:cNvSpPr>
          <p:nvPr/>
        </p:nvSpPr>
        <p:spPr>
          <a:xfrm>
            <a:off x="582856" y="484960"/>
            <a:ext cx="10554984" cy="785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Dúvidas comuns dos cartórios</a:t>
            </a:r>
            <a:endParaRPr lang="pt-BR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67D6AE2-2E51-922E-0A26-3F0527EF5B89}"/>
              </a:ext>
            </a:extLst>
          </p:cNvPr>
          <p:cNvSpPr/>
          <p:nvPr/>
        </p:nvSpPr>
        <p:spPr>
          <a:xfrm>
            <a:off x="531888" y="1676556"/>
            <a:ext cx="10723017" cy="6864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C7EA59FF-06E7-7AC6-4279-C1801230A464}"/>
              </a:ext>
            </a:extLst>
          </p:cNvPr>
          <p:cNvCxnSpPr>
            <a:cxnSpLocks/>
          </p:cNvCxnSpPr>
          <p:nvPr/>
        </p:nvCxnSpPr>
        <p:spPr>
          <a:xfrm>
            <a:off x="2552238" y="1736387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AA77618E-C50B-29DB-615A-71E486FD7A0D}"/>
              </a:ext>
            </a:extLst>
          </p:cNvPr>
          <p:cNvCxnSpPr>
            <a:cxnSpLocks/>
          </p:cNvCxnSpPr>
          <p:nvPr/>
        </p:nvCxnSpPr>
        <p:spPr>
          <a:xfrm>
            <a:off x="4743074" y="1736387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42BA2D3-86E3-3EBC-F31C-0AF889F4F450}"/>
              </a:ext>
            </a:extLst>
          </p:cNvPr>
          <p:cNvSpPr txBox="1"/>
          <p:nvPr/>
        </p:nvSpPr>
        <p:spPr>
          <a:xfrm>
            <a:off x="685079" y="1781762"/>
            <a:ext cx="1726875" cy="460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“Já tenho backup hoje”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F826758-C950-57B4-EC03-0F03E76E18A8}"/>
              </a:ext>
            </a:extLst>
          </p:cNvPr>
          <p:cNvSpPr txBox="1"/>
          <p:nvPr/>
        </p:nvSpPr>
        <p:spPr>
          <a:xfrm>
            <a:off x="2722724" y="1809369"/>
            <a:ext cx="1867165" cy="460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Falsa sensação de segurança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745C987-DED6-F8BC-260F-8CFFA3DC73A2}"/>
              </a:ext>
            </a:extLst>
          </p:cNvPr>
          <p:cNvSpPr txBox="1"/>
          <p:nvPr/>
        </p:nvSpPr>
        <p:spPr>
          <a:xfrm>
            <a:off x="4981091" y="1711723"/>
            <a:ext cx="613353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1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Perfeito — quando foi o último teste de restauração que vocês fizeram? Hoje o Provimento exige não só ter backup, mas comprovar que ele funciona, com testes, documentação e proteção contra </a:t>
            </a:r>
            <a:r>
              <a:rPr lang="pt-BR" sz="1100" err="1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ransomware</a:t>
            </a:r>
            <a:r>
              <a:rPr lang="pt-BR" sz="11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.</a:t>
            </a:r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3C9A59AD-6EA2-4D7B-D2CA-8246717B8E8A}"/>
              </a:ext>
            </a:extLst>
          </p:cNvPr>
          <p:cNvSpPr/>
          <p:nvPr/>
        </p:nvSpPr>
        <p:spPr>
          <a:xfrm>
            <a:off x="531888" y="1138518"/>
            <a:ext cx="10723017" cy="477856"/>
          </a:xfrm>
          <a:prstGeom prst="roundRect">
            <a:avLst/>
          </a:prstGeom>
          <a:solidFill>
            <a:srgbClr val="0069FF"/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8DA1EF04-098C-4C25-8E1E-4F27152DDFAD}"/>
              </a:ext>
            </a:extLst>
          </p:cNvPr>
          <p:cNvSpPr txBox="1"/>
          <p:nvPr/>
        </p:nvSpPr>
        <p:spPr>
          <a:xfrm>
            <a:off x="660438" y="1232982"/>
            <a:ext cx="199657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1300">
                <a:solidFill>
                  <a:schemeClr val="bg1"/>
                </a:solidFill>
                <a:latin typeface="Alexandria Black" pitchFamily="2" charset="-78"/>
                <a:ea typeface="Poppins"/>
                <a:cs typeface="Alexandria Black" pitchFamily="2" charset="-78"/>
                <a:sym typeface="Poppins"/>
              </a:rPr>
              <a:t>O</a:t>
            </a:r>
            <a:r>
              <a:rPr lang="pt-BR" sz="1300">
                <a:solidFill>
                  <a:schemeClr val="bg1"/>
                </a:solidFill>
                <a:latin typeface="Alexandria Black" pitchFamily="2" charset="-78"/>
                <a:cs typeface="Alexandria Black" pitchFamily="2" charset="-78"/>
              </a:rPr>
              <a:t>bjeção do Cartório</a:t>
            </a:r>
            <a:endParaRPr lang="pt-BR" sz="1300">
              <a:solidFill>
                <a:schemeClr val="bg1"/>
              </a:solidFill>
              <a:latin typeface="Alexandria Black" pitchFamily="2" charset="-78"/>
              <a:ea typeface="Poppins"/>
              <a:cs typeface="Alexandria Black" pitchFamily="2" charset="-78"/>
              <a:sym typeface="Poppins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F86F76BA-129E-2B6F-D0B2-CA6FC9260229}"/>
              </a:ext>
            </a:extLst>
          </p:cNvPr>
          <p:cNvSpPr txBox="1"/>
          <p:nvPr/>
        </p:nvSpPr>
        <p:spPr>
          <a:xfrm>
            <a:off x="2654174" y="1233867"/>
            <a:ext cx="190328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300">
                <a:solidFill>
                  <a:schemeClr val="bg1"/>
                </a:solidFill>
                <a:latin typeface="Alexandria Black" pitchFamily="2" charset="-78"/>
                <a:cs typeface="Alexandria Black" pitchFamily="2" charset="-78"/>
              </a:rPr>
              <a:t>O que está por trás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641DAC93-4151-63BA-5F32-5E2944D793E6}"/>
              </a:ext>
            </a:extLst>
          </p:cNvPr>
          <p:cNvSpPr txBox="1"/>
          <p:nvPr/>
        </p:nvSpPr>
        <p:spPr>
          <a:xfrm>
            <a:off x="5228360" y="1233867"/>
            <a:ext cx="559716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1300">
                <a:solidFill>
                  <a:schemeClr val="bg1"/>
                </a:solidFill>
                <a:latin typeface="Alexandria Black" pitchFamily="2" charset="-78"/>
                <a:cs typeface="Alexandria Black" pitchFamily="2" charset="-78"/>
              </a:rPr>
              <a:t>Resposta sugerida (consultiva)</a:t>
            </a: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DCB76558-F0D6-37AE-8ABC-EFADDE2AF82B}"/>
              </a:ext>
            </a:extLst>
          </p:cNvPr>
          <p:cNvSpPr/>
          <p:nvPr/>
        </p:nvSpPr>
        <p:spPr>
          <a:xfrm>
            <a:off x="531888" y="2417093"/>
            <a:ext cx="10723017" cy="6864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984FD347-61AF-AE63-506E-572A84C547FD}"/>
              </a:ext>
            </a:extLst>
          </p:cNvPr>
          <p:cNvCxnSpPr>
            <a:cxnSpLocks/>
          </p:cNvCxnSpPr>
          <p:nvPr/>
        </p:nvCxnSpPr>
        <p:spPr>
          <a:xfrm>
            <a:off x="2552238" y="2476924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F2040261-D2A1-C50E-E154-0F22E5451EFC}"/>
              </a:ext>
            </a:extLst>
          </p:cNvPr>
          <p:cNvCxnSpPr>
            <a:cxnSpLocks/>
          </p:cNvCxnSpPr>
          <p:nvPr/>
        </p:nvCxnSpPr>
        <p:spPr>
          <a:xfrm>
            <a:off x="4743074" y="2476924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94BAA27-3960-2A5F-5D12-E6646018D847}"/>
              </a:ext>
            </a:extLst>
          </p:cNvPr>
          <p:cNvSpPr txBox="1"/>
          <p:nvPr/>
        </p:nvSpPr>
        <p:spPr>
          <a:xfrm>
            <a:off x="685079" y="2522299"/>
            <a:ext cx="1726875" cy="460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“Nunca passei por diligência”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69B01E75-BC7F-C2DD-429E-803B556F397B}"/>
              </a:ext>
            </a:extLst>
          </p:cNvPr>
          <p:cNvSpPr txBox="1"/>
          <p:nvPr/>
        </p:nvSpPr>
        <p:spPr>
          <a:xfrm>
            <a:off x="2722724" y="2549906"/>
            <a:ext cx="1867165" cy="460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Baixa percepção de risco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DB5220F5-D98C-CAF1-BAE2-B1BE72FCE290}"/>
              </a:ext>
            </a:extLst>
          </p:cNvPr>
          <p:cNvSpPr txBox="1"/>
          <p:nvPr/>
        </p:nvSpPr>
        <p:spPr>
          <a:xfrm>
            <a:off x="4981091" y="2452260"/>
            <a:ext cx="613353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1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Entendo — mas com o Provimento 213, a exigência passa a ser ativa. O cartório pode ser demandado a qualquer momento, e sem evidências formais, fica exposto a sanções e riscos operacionais.</a:t>
            </a:r>
          </a:p>
        </p:txBody>
      </p:sp>
      <p:sp>
        <p:nvSpPr>
          <p:cNvPr id="53" name="Retângulo: Cantos Arredondados 52">
            <a:extLst>
              <a:ext uri="{FF2B5EF4-FFF2-40B4-BE49-F238E27FC236}">
                <a16:creationId xmlns:a16="http://schemas.microsoft.com/office/drawing/2014/main" id="{26577DCF-B22E-4015-BF15-BFCCDD9ECCF9}"/>
              </a:ext>
            </a:extLst>
          </p:cNvPr>
          <p:cNvSpPr/>
          <p:nvPr/>
        </p:nvSpPr>
        <p:spPr>
          <a:xfrm>
            <a:off x="531888" y="3161569"/>
            <a:ext cx="10723017" cy="6864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F0A42F04-802C-120B-A285-2943AE9B7E63}"/>
              </a:ext>
            </a:extLst>
          </p:cNvPr>
          <p:cNvCxnSpPr>
            <a:cxnSpLocks/>
          </p:cNvCxnSpPr>
          <p:nvPr/>
        </p:nvCxnSpPr>
        <p:spPr>
          <a:xfrm>
            <a:off x="2552238" y="3221400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3E41B420-0637-D602-D0F8-464419457037}"/>
              </a:ext>
            </a:extLst>
          </p:cNvPr>
          <p:cNvCxnSpPr>
            <a:cxnSpLocks/>
          </p:cNvCxnSpPr>
          <p:nvPr/>
        </p:nvCxnSpPr>
        <p:spPr>
          <a:xfrm>
            <a:off x="4743074" y="3221400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A4BBAEC4-DCDF-D49B-A4EB-6799D008A124}"/>
              </a:ext>
            </a:extLst>
          </p:cNvPr>
          <p:cNvSpPr txBox="1"/>
          <p:nvPr/>
        </p:nvSpPr>
        <p:spPr>
          <a:xfrm>
            <a:off x="685079" y="3356180"/>
            <a:ext cx="17268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“Isso é caro”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6B224C68-8088-8059-8085-C0FF1A5860F0}"/>
              </a:ext>
            </a:extLst>
          </p:cNvPr>
          <p:cNvSpPr txBox="1"/>
          <p:nvPr/>
        </p:nvSpPr>
        <p:spPr>
          <a:xfrm>
            <a:off x="2722724" y="3383787"/>
            <a:ext cx="18671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Sensibilidade a custo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07F9E523-E2AB-73A2-EEE9-60AF5ECE2CC3}"/>
              </a:ext>
            </a:extLst>
          </p:cNvPr>
          <p:cNvSpPr txBox="1"/>
          <p:nvPr/>
        </p:nvSpPr>
        <p:spPr>
          <a:xfrm>
            <a:off x="4981091" y="3196736"/>
            <a:ext cx="613353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1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Faz sentido avaliar custo — mas aqui vale comparar com o risco: quanto custa um cartório parado por dias ou a perda de dados críticos? A solução traz previsibilidade frente a um risco imprevisível.</a:t>
            </a:r>
          </a:p>
        </p:txBody>
      </p:sp>
      <p:sp>
        <p:nvSpPr>
          <p:cNvPr id="59" name="Retângulo: Cantos Arredondados 58">
            <a:extLst>
              <a:ext uri="{FF2B5EF4-FFF2-40B4-BE49-F238E27FC236}">
                <a16:creationId xmlns:a16="http://schemas.microsoft.com/office/drawing/2014/main" id="{0393EAC8-03BF-D7CC-66BF-928213C9AC77}"/>
              </a:ext>
            </a:extLst>
          </p:cNvPr>
          <p:cNvSpPr/>
          <p:nvPr/>
        </p:nvSpPr>
        <p:spPr>
          <a:xfrm>
            <a:off x="531888" y="3920221"/>
            <a:ext cx="10723017" cy="6864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0" name="Conector reto 59">
            <a:extLst>
              <a:ext uri="{FF2B5EF4-FFF2-40B4-BE49-F238E27FC236}">
                <a16:creationId xmlns:a16="http://schemas.microsoft.com/office/drawing/2014/main" id="{DF60FFAE-C04D-A28A-51B6-67053AC645B1}"/>
              </a:ext>
            </a:extLst>
          </p:cNvPr>
          <p:cNvCxnSpPr>
            <a:cxnSpLocks/>
          </p:cNvCxnSpPr>
          <p:nvPr/>
        </p:nvCxnSpPr>
        <p:spPr>
          <a:xfrm>
            <a:off x="2552238" y="3980052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A9205C03-57A5-9CC6-07E7-AE47FBDEBF30}"/>
              </a:ext>
            </a:extLst>
          </p:cNvPr>
          <p:cNvCxnSpPr>
            <a:cxnSpLocks/>
          </p:cNvCxnSpPr>
          <p:nvPr/>
        </p:nvCxnSpPr>
        <p:spPr>
          <a:xfrm>
            <a:off x="4743074" y="3980052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A9D3B2DF-C542-0014-6643-B32DBF2462C4}"/>
              </a:ext>
            </a:extLst>
          </p:cNvPr>
          <p:cNvSpPr txBox="1"/>
          <p:nvPr/>
        </p:nvSpPr>
        <p:spPr>
          <a:xfrm>
            <a:off x="672178" y="3962732"/>
            <a:ext cx="1726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“Meus dados são muito sensíveis para a nuvem”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ADE19F2D-D6D8-89F9-48B3-81B7E5BFE95A}"/>
              </a:ext>
            </a:extLst>
          </p:cNvPr>
          <p:cNvSpPr txBox="1"/>
          <p:nvPr/>
        </p:nvSpPr>
        <p:spPr>
          <a:xfrm>
            <a:off x="2714074" y="4116970"/>
            <a:ext cx="18671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Medo de segurança</a:t>
            </a:r>
          </a:p>
        </p:txBody>
      </p:sp>
      <p:sp>
        <p:nvSpPr>
          <p:cNvPr id="129" name="Retângulo: Cantos Arredondados 128">
            <a:extLst>
              <a:ext uri="{FF2B5EF4-FFF2-40B4-BE49-F238E27FC236}">
                <a16:creationId xmlns:a16="http://schemas.microsoft.com/office/drawing/2014/main" id="{87DFD819-DCA7-5D58-1E81-ECD0DAAF2664}"/>
              </a:ext>
            </a:extLst>
          </p:cNvPr>
          <p:cNvSpPr/>
          <p:nvPr/>
        </p:nvSpPr>
        <p:spPr>
          <a:xfrm>
            <a:off x="531888" y="4688365"/>
            <a:ext cx="10723017" cy="6864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0" name="Conector reto 129">
            <a:extLst>
              <a:ext uri="{FF2B5EF4-FFF2-40B4-BE49-F238E27FC236}">
                <a16:creationId xmlns:a16="http://schemas.microsoft.com/office/drawing/2014/main" id="{42F5EB74-50E5-9323-5199-A1BC1213E041}"/>
              </a:ext>
            </a:extLst>
          </p:cNvPr>
          <p:cNvCxnSpPr>
            <a:cxnSpLocks/>
          </p:cNvCxnSpPr>
          <p:nvPr/>
        </p:nvCxnSpPr>
        <p:spPr>
          <a:xfrm>
            <a:off x="2552238" y="4748196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to 130">
            <a:extLst>
              <a:ext uri="{FF2B5EF4-FFF2-40B4-BE49-F238E27FC236}">
                <a16:creationId xmlns:a16="http://schemas.microsoft.com/office/drawing/2014/main" id="{EA587A96-1CCD-3795-99DE-6CD2EB0DBAF9}"/>
              </a:ext>
            </a:extLst>
          </p:cNvPr>
          <p:cNvCxnSpPr>
            <a:cxnSpLocks/>
          </p:cNvCxnSpPr>
          <p:nvPr/>
        </p:nvCxnSpPr>
        <p:spPr>
          <a:xfrm>
            <a:off x="4743074" y="4748196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CaixaDeTexto 131">
            <a:extLst>
              <a:ext uri="{FF2B5EF4-FFF2-40B4-BE49-F238E27FC236}">
                <a16:creationId xmlns:a16="http://schemas.microsoft.com/office/drawing/2014/main" id="{7C3C453C-2964-69AB-D85B-4DB08734A98E}"/>
              </a:ext>
            </a:extLst>
          </p:cNvPr>
          <p:cNvSpPr txBox="1"/>
          <p:nvPr/>
        </p:nvSpPr>
        <p:spPr>
          <a:xfrm>
            <a:off x="685079" y="4793571"/>
            <a:ext cx="1726875" cy="460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“Prefiro manter tudo local”</a:t>
            </a:r>
          </a:p>
        </p:txBody>
      </p:sp>
      <p:sp>
        <p:nvSpPr>
          <p:cNvPr id="133" name="CaixaDeTexto 132">
            <a:extLst>
              <a:ext uri="{FF2B5EF4-FFF2-40B4-BE49-F238E27FC236}">
                <a16:creationId xmlns:a16="http://schemas.microsoft.com/office/drawing/2014/main" id="{9B62CF0D-FF7C-BDA0-9FE0-8126922FD2CC}"/>
              </a:ext>
            </a:extLst>
          </p:cNvPr>
          <p:cNvSpPr txBox="1"/>
          <p:nvPr/>
        </p:nvSpPr>
        <p:spPr>
          <a:xfrm>
            <a:off x="2722724" y="4821178"/>
            <a:ext cx="1867165" cy="460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Necessidade de controle</a:t>
            </a:r>
          </a:p>
        </p:txBody>
      </p:sp>
      <p:sp>
        <p:nvSpPr>
          <p:cNvPr id="134" name="CaixaDeTexto 133">
            <a:extLst>
              <a:ext uri="{FF2B5EF4-FFF2-40B4-BE49-F238E27FC236}">
                <a16:creationId xmlns:a16="http://schemas.microsoft.com/office/drawing/2014/main" id="{46DBE634-1394-6A0A-4FF2-3BE530103FBE}"/>
              </a:ext>
            </a:extLst>
          </p:cNvPr>
          <p:cNvSpPr txBox="1"/>
          <p:nvPr/>
        </p:nvSpPr>
        <p:spPr>
          <a:xfrm>
            <a:off x="4981091" y="4723532"/>
            <a:ext cx="613353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1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O ambiente local é importante, mas o Provimento exige cópias fora do ambiente principal. Sem isso, o cartório não atende à norma e fica vulnerável a falhas ou ataques locais. Escolha por data centers </a:t>
            </a:r>
            <a:r>
              <a:rPr lang="pt-BR" sz="1100" err="1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Tier</a:t>
            </a:r>
            <a:r>
              <a:rPr lang="pt-BR" sz="11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 III no Brasil.</a:t>
            </a:r>
          </a:p>
        </p:txBody>
      </p:sp>
      <p:sp>
        <p:nvSpPr>
          <p:cNvPr id="135" name="Retângulo: Cantos Arredondados 134">
            <a:extLst>
              <a:ext uri="{FF2B5EF4-FFF2-40B4-BE49-F238E27FC236}">
                <a16:creationId xmlns:a16="http://schemas.microsoft.com/office/drawing/2014/main" id="{0220A37C-440A-2518-0012-926D8FCBF0DF}"/>
              </a:ext>
            </a:extLst>
          </p:cNvPr>
          <p:cNvSpPr/>
          <p:nvPr/>
        </p:nvSpPr>
        <p:spPr>
          <a:xfrm>
            <a:off x="531888" y="5428902"/>
            <a:ext cx="10723017" cy="6864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6" name="Conector reto 135">
            <a:extLst>
              <a:ext uri="{FF2B5EF4-FFF2-40B4-BE49-F238E27FC236}">
                <a16:creationId xmlns:a16="http://schemas.microsoft.com/office/drawing/2014/main" id="{4A0857AC-D474-696C-F695-EA63558DC916}"/>
              </a:ext>
            </a:extLst>
          </p:cNvPr>
          <p:cNvCxnSpPr>
            <a:cxnSpLocks/>
          </p:cNvCxnSpPr>
          <p:nvPr/>
        </p:nvCxnSpPr>
        <p:spPr>
          <a:xfrm>
            <a:off x="2552238" y="5488733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ector reto 136">
            <a:extLst>
              <a:ext uri="{FF2B5EF4-FFF2-40B4-BE49-F238E27FC236}">
                <a16:creationId xmlns:a16="http://schemas.microsoft.com/office/drawing/2014/main" id="{C5DD3DAB-723B-E4DE-4FCF-BE1440EEFFA9}"/>
              </a:ext>
            </a:extLst>
          </p:cNvPr>
          <p:cNvCxnSpPr>
            <a:cxnSpLocks/>
          </p:cNvCxnSpPr>
          <p:nvPr/>
        </p:nvCxnSpPr>
        <p:spPr>
          <a:xfrm>
            <a:off x="4743074" y="5488733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CaixaDeTexto 137">
            <a:extLst>
              <a:ext uri="{FF2B5EF4-FFF2-40B4-BE49-F238E27FC236}">
                <a16:creationId xmlns:a16="http://schemas.microsoft.com/office/drawing/2014/main" id="{88B014B1-D987-C5BE-8142-47950CB05D53}"/>
              </a:ext>
            </a:extLst>
          </p:cNvPr>
          <p:cNvSpPr txBox="1"/>
          <p:nvPr/>
        </p:nvSpPr>
        <p:spPr>
          <a:xfrm>
            <a:off x="685079" y="5534108"/>
            <a:ext cx="1726875" cy="460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“Se cair a internet, fico sem acesso”</a:t>
            </a:r>
          </a:p>
        </p:txBody>
      </p:sp>
      <p:sp>
        <p:nvSpPr>
          <p:cNvPr id="139" name="CaixaDeTexto 138">
            <a:extLst>
              <a:ext uri="{FF2B5EF4-FFF2-40B4-BE49-F238E27FC236}">
                <a16:creationId xmlns:a16="http://schemas.microsoft.com/office/drawing/2014/main" id="{33D148BE-DBAF-C1E9-867F-2F9E2F1F6652}"/>
              </a:ext>
            </a:extLst>
          </p:cNvPr>
          <p:cNvSpPr txBox="1"/>
          <p:nvPr/>
        </p:nvSpPr>
        <p:spPr>
          <a:xfrm>
            <a:off x="2722724" y="5561715"/>
            <a:ext cx="1867165" cy="460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Medo de indisponibilidade</a:t>
            </a:r>
          </a:p>
        </p:txBody>
      </p:sp>
      <p:sp>
        <p:nvSpPr>
          <p:cNvPr id="140" name="CaixaDeTexto 139">
            <a:extLst>
              <a:ext uri="{FF2B5EF4-FFF2-40B4-BE49-F238E27FC236}">
                <a16:creationId xmlns:a16="http://schemas.microsoft.com/office/drawing/2014/main" id="{CA836195-D479-9633-390D-7CBA6614607A}"/>
              </a:ext>
            </a:extLst>
          </p:cNvPr>
          <p:cNvSpPr txBox="1"/>
          <p:nvPr/>
        </p:nvSpPr>
        <p:spPr>
          <a:xfrm>
            <a:off x="4981091" y="5464069"/>
            <a:ext cx="613353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1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Perfeito — por isso a estratégia não é só nuvem. É possível manter backup local para acesso rápido e usar a nuvem como proteção e recuperação. Um complementa o outro.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4270BFD-26B3-FB31-7052-E53A287D9B4F}"/>
              </a:ext>
            </a:extLst>
          </p:cNvPr>
          <p:cNvSpPr txBox="1"/>
          <p:nvPr/>
        </p:nvSpPr>
        <p:spPr>
          <a:xfrm>
            <a:off x="4998409" y="3950076"/>
            <a:ext cx="6133530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100">
                <a:solidFill>
                  <a:srgbClr val="033158"/>
                </a:solidFill>
                <a:latin typeface="Alexandria Light" pitchFamily="2" charset="-78"/>
                <a:cs typeface="Alexandria Light"/>
              </a:rPr>
              <a:t>O acesso às informações é restrito somente aos usuários cadastrados do cartório. Além disso, a criptografia protege os dados contra leitura de usuários não autorizados.</a:t>
            </a:r>
          </a:p>
        </p:txBody>
      </p:sp>
    </p:spTree>
    <p:extLst>
      <p:ext uri="{BB962C8B-B14F-4D97-AF65-F5344CB8AC3E}">
        <p14:creationId xmlns:p14="http://schemas.microsoft.com/office/powerpoint/2010/main" val="3324731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2">
          <a:extLst>
            <a:ext uri="{FF2B5EF4-FFF2-40B4-BE49-F238E27FC236}">
              <a16:creationId xmlns:a16="http://schemas.microsoft.com/office/drawing/2014/main" id="{AB77651A-63C3-9163-5E7B-D23FA52E1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9CC5C9C-4FA5-C2F7-C3CA-0FDDD7D653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7" t="30277" r="32311" b="30400"/>
          <a:stretch/>
        </p:blipFill>
        <p:spPr>
          <a:xfrm>
            <a:off x="11413421" y="6092451"/>
            <a:ext cx="369985" cy="398584"/>
          </a:xfrm>
          <a:prstGeom prst="rect">
            <a:avLst/>
          </a:prstGeom>
          <a:noFill/>
        </p:spPr>
      </p:pic>
      <p:sp>
        <p:nvSpPr>
          <p:cNvPr id="6" name="Google Shape;1349;p106">
            <a:extLst>
              <a:ext uri="{FF2B5EF4-FFF2-40B4-BE49-F238E27FC236}">
                <a16:creationId xmlns:a16="http://schemas.microsoft.com/office/drawing/2014/main" id="{E87C92F0-EFE6-DE5D-9CBE-83E0FA565BA9}"/>
              </a:ext>
            </a:extLst>
          </p:cNvPr>
          <p:cNvSpPr txBox="1">
            <a:spLocks noGrp="1"/>
          </p:cNvSpPr>
          <p:nvPr/>
        </p:nvSpPr>
        <p:spPr>
          <a:xfrm>
            <a:off x="582856" y="196347"/>
            <a:ext cx="5333760" cy="28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400" noProof="0">
                <a:solidFill>
                  <a:srgbClr val="0069FF"/>
                </a:solidFill>
                <a:latin typeface="Alexandria Medium" pitchFamily="2" charset="-78"/>
                <a:cs typeface="Alexandria Medium" pitchFamily="2" charset="-78"/>
              </a:rPr>
              <a:t>Argumentação</a:t>
            </a:r>
          </a:p>
        </p:txBody>
      </p:sp>
      <p:sp>
        <p:nvSpPr>
          <p:cNvPr id="9" name="Google Shape;1349;p106">
            <a:extLst>
              <a:ext uri="{FF2B5EF4-FFF2-40B4-BE49-F238E27FC236}">
                <a16:creationId xmlns:a16="http://schemas.microsoft.com/office/drawing/2014/main" id="{B026729D-6C68-AB0A-CD39-05A4C9D91B0D}"/>
              </a:ext>
            </a:extLst>
          </p:cNvPr>
          <p:cNvSpPr txBox="1">
            <a:spLocks noGrp="1"/>
          </p:cNvSpPr>
          <p:nvPr/>
        </p:nvSpPr>
        <p:spPr>
          <a:xfrm>
            <a:off x="582856" y="484960"/>
            <a:ext cx="10554984" cy="785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Dúvidas comuns dos cartórios</a:t>
            </a:r>
            <a:endParaRPr lang="pt-BR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0BEEFDF-95E4-D9D0-4A8B-6378B80D0A05}"/>
              </a:ext>
            </a:extLst>
          </p:cNvPr>
          <p:cNvSpPr/>
          <p:nvPr/>
        </p:nvSpPr>
        <p:spPr>
          <a:xfrm>
            <a:off x="531888" y="1676556"/>
            <a:ext cx="10723017" cy="6864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CC4FE40C-AD4A-5A72-892C-B0C76E1DA4AD}"/>
              </a:ext>
            </a:extLst>
          </p:cNvPr>
          <p:cNvCxnSpPr>
            <a:cxnSpLocks/>
          </p:cNvCxnSpPr>
          <p:nvPr/>
        </p:nvCxnSpPr>
        <p:spPr>
          <a:xfrm>
            <a:off x="2552238" y="1736387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DC330549-2D7D-7512-F560-E2291ECF9557}"/>
              </a:ext>
            </a:extLst>
          </p:cNvPr>
          <p:cNvCxnSpPr>
            <a:cxnSpLocks/>
          </p:cNvCxnSpPr>
          <p:nvPr/>
        </p:nvCxnSpPr>
        <p:spPr>
          <a:xfrm>
            <a:off x="4743074" y="1736387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B1EAB18-39C4-EABA-8F7F-E7B20140733A}"/>
              </a:ext>
            </a:extLst>
          </p:cNvPr>
          <p:cNvSpPr txBox="1"/>
          <p:nvPr/>
        </p:nvSpPr>
        <p:spPr>
          <a:xfrm>
            <a:off x="685079" y="1781762"/>
            <a:ext cx="1726875" cy="460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“E se eu precisar restaurar?”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9EA55A2-FAD1-3B3C-BD4C-21C020DBCA2F}"/>
              </a:ext>
            </a:extLst>
          </p:cNvPr>
          <p:cNvSpPr txBox="1"/>
          <p:nvPr/>
        </p:nvSpPr>
        <p:spPr>
          <a:xfrm>
            <a:off x="2722724" y="1809369"/>
            <a:ext cx="1867165" cy="460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Dúvida sobre confiabilidade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BDD9BBF-1F74-E2DE-8718-A0CD5B6D1DBC}"/>
              </a:ext>
            </a:extLst>
          </p:cNvPr>
          <p:cNvSpPr txBox="1"/>
          <p:nvPr/>
        </p:nvSpPr>
        <p:spPr>
          <a:xfrm>
            <a:off x="4960177" y="1804332"/>
            <a:ext cx="61335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1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Essa é exatamente a preocupação do Provimento. Por isso, os backups precisam ser testados periodicamente para garantir que a restauração funciona de fato.</a:t>
            </a:r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18737C8F-AE0F-AF8F-11C2-7149FDA6FE8F}"/>
              </a:ext>
            </a:extLst>
          </p:cNvPr>
          <p:cNvSpPr/>
          <p:nvPr/>
        </p:nvSpPr>
        <p:spPr>
          <a:xfrm>
            <a:off x="531888" y="1138518"/>
            <a:ext cx="10723017" cy="477856"/>
          </a:xfrm>
          <a:prstGeom prst="roundRect">
            <a:avLst/>
          </a:prstGeom>
          <a:solidFill>
            <a:srgbClr val="0069FF"/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5A014546-FFDD-6422-41FE-466B0EE809BD}"/>
              </a:ext>
            </a:extLst>
          </p:cNvPr>
          <p:cNvSpPr txBox="1"/>
          <p:nvPr/>
        </p:nvSpPr>
        <p:spPr>
          <a:xfrm>
            <a:off x="641388" y="1242507"/>
            <a:ext cx="191084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1300">
                <a:solidFill>
                  <a:schemeClr val="bg1"/>
                </a:solidFill>
                <a:latin typeface="Alexandria Black" pitchFamily="2" charset="-78"/>
                <a:ea typeface="Poppins"/>
                <a:cs typeface="Alexandria Black" pitchFamily="2" charset="-78"/>
                <a:sym typeface="Poppins"/>
              </a:rPr>
              <a:t>O</a:t>
            </a:r>
            <a:r>
              <a:rPr lang="pt-BR" sz="1300">
                <a:solidFill>
                  <a:schemeClr val="bg1"/>
                </a:solidFill>
                <a:latin typeface="Alexandria Black" pitchFamily="2" charset="-78"/>
                <a:cs typeface="Alexandria Black" pitchFamily="2" charset="-78"/>
              </a:rPr>
              <a:t>bjeção do Cartório</a:t>
            </a:r>
            <a:endParaRPr lang="pt-BR" sz="1300">
              <a:solidFill>
                <a:schemeClr val="bg1"/>
              </a:solidFill>
              <a:latin typeface="Alexandria Black" pitchFamily="2" charset="-78"/>
              <a:ea typeface="Poppins"/>
              <a:cs typeface="Alexandria Black" pitchFamily="2" charset="-78"/>
              <a:sym typeface="Poppins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8A19C619-61D6-589F-CD5C-DD18A011AEC5}"/>
              </a:ext>
            </a:extLst>
          </p:cNvPr>
          <p:cNvSpPr txBox="1"/>
          <p:nvPr/>
        </p:nvSpPr>
        <p:spPr>
          <a:xfrm>
            <a:off x="2654174" y="1233867"/>
            <a:ext cx="190328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300">
                <a:solidFill>
                  <a:schemeClr val="bg1"/>
                </a:solidFill>
                <a:latin typeface="Alexandria Black" pitchFamily="2" charset="-78"/>
                <a:cs typeface="Alexandria Black" pitchFamily="2" charset="-78"/>
              </a:rPr>
              <a:t>O que está por trás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6AB0BFC-7A7A-B9DD-CD69-811D32467A42}"/>
              </a:ext>
            </a:extLst>
          </p:cNvPr>
          <p:cNvSpPr txBox="1"/>
          <p:nvPr/>
        </p:nvSpPr>
        <p:spPr>
          <a:xfrm>
            <a:off x="5228360" y="1233867"/>
            <a:ext cx="559716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1300">
                <a:solidFill>
                  <a:schemeClr val="bg1"/>
                </a:solidFill>
                <a:latin typeface="Alexandria Black" pitchFamily="2" charset="-78"/>
                <a:cs typeface="Alexandria Black" pitchFamily="2" charset="-78"/>
              </a:rPr>
              <a:t>Resposta sugerida (consultiva)</a:t>
            </a: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BEB1F144-1230-4AF4-4688-0E176BEFC86D}"/>
              </a:ext>
            </a:extLst>
          </p:cNvPr>
          <p:cNvSpPr/>
          <p:nvPr/>
        </p:nvSpPr>
        <p:spPr>
          <a:xfrm>
            <a:off x="531888" y="2417093"/>
            <a:ext cx="10723017" cy="6864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19714965-07F4-105A-3D07-1C77B52D718F}"/>
              </a:ext>
            </a:extLst>
          </p:cNvPr>
          <p:cNvCxnSpPr>
            <a:cxnSpLocks/>
          </p:cNvCxnSpPr>
          <p:nvPr/>
        </p:nvCxnSpPr>
        <p:spPr>
          <a:xfrm>
            <a:off x="2552238" y="2476924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D15370FB-003A-7A6D-0B67-3A659F0E5612}"/>
              </a:ext>
            </a:extLst>
          </p:cNvPr>
          <p:cNvCxnSpPr>
            <a:cxnSpLocks/>
          </p:cNvCxnSpPr>
          <p:nvPr/>
        </p:nvCxnSpPr>
        <p:spPr>
          <a:xfrm>
            <a:off x="4743074" y="2476924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3491EA8F-5374-EE8B-7822-AFEC6B29D5E3}"/>
              </a:ext>
            </a:extLst>
          </p:cNvPr>
          <p:cNvSpPr txBox="1"/>
          <p:nvPr/>
        </p:nvSpPr>
        <p:spPr>
          <a:xfrm>
            <a:off x="685079" y="2522299"/>
            <a:ext cx="1726875" cy="460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“Não tenho equipe para gerenciar isso”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F967D7B6-76FD-573C-D6E9-1B2BA52949E8}"/>
              </a:ext>
            </a:extLst>
          </p:cNvPr>
          <p:cNvSpPr txBox="1"/>
          <p:nvPr/>
        </p:nvSpPr>
        <p:spPr>
          <a:xfrm>
            <a:off x="2722724" y="2549906"/>
            <a:ext cx="18671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Falta de pessoal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20C2E4C8-55B6-B203-8E15-84DE563B12E4}"/>
              </a:ext>
            </a:extLst>
          </p:cNvPr>
          <p:cNvSpPr txBox="1"/>
          <p:nvPr/>
        </p:nvSpPr>
        <p:spPr>
          <a:xfrm>
            <a:off x="4981091" y="2452260"/>
            <a:ext cx="6133530" cy="6001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100">
                <a:solidFill>
                  <a:srgbClr val="033158"/>
                </a:solidFill>
                <a:latin typeface="Alexandria Light" pitchFamily="2" charset="-78"/>
                <a:cs typeface="Alexandria Light"/>
              </a:rPr>
              <a:t>Sem problema — o modelo pode ser totalmente gerenciado, com monitoramento contínuo e suporte, reduzindo a dependência de equipe interna. Conte com os nossos serviços especializados sem precisar contratar pessoal adicional no cartório.</a:t>
            </a:r>
          </a:p>
        </p:txBody>
      </p:sp>
      <p:sp>
        <p:nvSpPr>
          <p:cNvPr id="53" name="Retângulo: Cantos Arredondados 52">
            <a:extLst>
              <a:ext uri="{FF2B5EF4-FFF2-40B4-BE49-F238E27FC236}">
                <a16:creationId xmlns:a16="http://schemas.microsoft.com/office/drawing/2014/main" id="{00F10787-6876-E774-F161-0AAD77F340F1}"/>
              </a:ext>
            </a:extLst>
          </p:cNvPr>
          <p:cNvSpPr/>
          <p:nvPr/>
        </p:nvSpPr>
        <p:spPr>
          <a:xfrm>
            <a:off x="531888" y="3161569"/>
            <a:ext cx="10723017" cy="6864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FEEF7D2A-8A18-B61A-A994-B6A4057EEAB6}"/>
              </a:ext>
            </a:extLst>
          </p:cNvPr>
          <p:cNvCxnSpPr>
            <a:cxnSpLocks/>
          </p:cNvCxnSpPr>
          <p:nvPr/>
        </p:nvCxnSpPr>
        <p:spPr>
          <a:xfrm>
            <a:off x="2552238" y="3221400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E3F33589-13D6-2CFC-3A36-8B4D8E40BA85}"/>
              </a:ext>
            </a:extLst>
          </p:cNvPr>
          <p:cNvCxnSpPr>
            <a:cxnSpLocks/>
          </p:cNvCxnSpPr>
          <p:nvPr/>
        </p:nvCxnSpPr>
        <p:spPr>
          <a:xfrm>
            <a:off x="4743074" y="3221400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32C8068C-1D3F-FC7E-A217-E4356BF588FE}"/>
              </a:ext>
            </a:extLst>
          </p:cNvPr>
          <p:cNvSpPr txBox="1"/>
          <p:nvPr/>
        </p:nvSpPr>
        <p:spPr>
          <a:xfrm>
            <a:off x="685079" y="3285028"/>
            <a:ext cx="17268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“Isso vai dar muito trabalho”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262A655C-4B05-0757-B024-0525DEAF23DE}"/>
              </a:ext>
            </a:extLst>
          </p:cNvPr>
          <p:cNvSpPr txBox="1"/>
          <p:nvPr/>
        </p:nvSpPr>
        <p:spPr>
          <a:xfrm>
            <a:off x="2722724" y="3308135"/>
            <a:ext cx="18671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Resistência à mudança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2E7469F4-FE3B-8DB2-3ABA-67CD28FA1488}"/>
              </a:ext>
            </a:extLst>
          </p:cNvPr>
          <p:cNvSpPr txBox="1"/>
          <p:nvPr/>
        </p:nvSpPr>
        <p:spPr>
          <a:xfrm>
            <a:off x="5004310" y="3300416"/>
            <a:ext cx="61335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1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A implementação é estruturada para não impactar a operação. E depois de implantado, o processo é automatizado, reduzindo esforço no dia a dia.</a:t>
            </a:r>
          </a:p>
        </p:txBody>
      </p:sp>
      <p:sp>
        <p:nvSpPr>
          <p:cNvPr id="59" name="Retângulo: Cantos Arredondados 58">
            <a:extLst>
              <a:ext uri="{FF2B5EF4-FFF2-40B4-BE49-F238E27FC236}">
                <a16:creationId xmlns:a16="http://schemas.microsoft.com/office/drawing/2014/main" id="{9146E550-68F8-7BA6-3E05-C42CAABCF980}"/>
              </a:ext>
            </a:extLst>
          </p:cNvPr>
          <p:cNvSpPr/>
          <p:nvPr/>
        </p:nvSpPr>
        <p:spPr>
          <a:xfrm>
            <a:off x="531888" y="3920221"/>
            <a:ext cx="10723017" cy="6864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0" name="Conector reto 59">
            <a:extLst>
              <a:ext uri="{FF2B5EF4-FFF2-40B4-BE49-F238E27FC236}">
                <a16:creationId xmlns:a16="http://schemas.microsoft.com/office/drawing/2014/main" id="{292C9A5B-244A-91E3-F0F8-76321B4BEEB8}"/>
              </a:ext>
            </a:extLst>
          </p:cNvPr>
          <p:cNvCxnSpPr>
            <a:cxnSpLocks/>
          </p:cNvCxnSpPr>
          <p:nvPr/>
        </p:nvCxnSpPr>
        <p:spPr>
          <a:xfrm>
            <a:off x="2552238" y="3980052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A7BB7A4F-24D8-D2B5-3416-F88B6BDA4E69}"/>
              </a:ext>
            </a:extLst>
          </p:cNvPr>
          <p:cNvCxnSpPr>
            <a:cxnSpLocks/>
          </p:cNvCxnSpPr>
          <p:nvPr/>
        </p:nvCxnSpPr>
        <p:spPr>
          <a:xfrm>
            <a:off x="4743074" y="3980052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3992F539-6E16-D0D2-7128-F00B50CE7D33}"/>
              </a:ext>
            </a:extLst>
          </p:cNvPr>
          <p:cNvSpPr txBox="1"/>
          <p:nvPr/>
        </p:nvSpPr>
        <p:spPr>
          <a:xfrm>
            <a:off x="685079" y="4028382"/>
            <a:ext cx="17268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“Como sei que estou em conformidade?”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9DED024E-2DE2-E9FD-762E-2B108070E81A}"/>
              </a:ext>
            </a:extLst>
          </p:cNvPr>
          <p:cNvSpPr txBox="1"/>
          <p:nvPr/>
        </p:nvSpPr>
        <p:spPr>
          <a:xfrm>
            <a:off x="2722723" y="4024637"/>
            <a:ext cx="18671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Insegurança regulatória</a:t>
            </a:r>
          </a:p>
        </p:txBody>
      </p:sp>
      <p:sp>
        <p:nvSpPr>
          <p:cNvPr id="128" name="CaixaDeTexto 127">
            <a:extLst>
              <a:ext uri="{FF2B5EF4-FFF2-40B4-BE49-F238E27FC236}">
                <a16:creationId xmlns:a16="http://schemas.microsoft.com/office/drawing/2014/main" id="{7B471FC9-F0D8-3C6B-80AC-2BA9554AED6F}"/>
              </a:ext>
            </a:extLst>
          </p:cNvPr>
          <p:cNvSpPr txBox="1"/>
          <p:nvPr/>
        </p:nvSpPr>
        <p:spPr>
          <a:xfrm>
            <a:off x="4981091" y="4047997"/>
            <a:ext cx="61335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1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A conformidade precisa ser comprovada. A solução gera relatórios, evidências e rastreabilidade para atender auditorias e exigências do CNJ.</a:t>
            </a:r>
          </a:p>
        </p:txBody>
      </p:sp>
      <p:sp>
        <p:nvSpPr>
          <p:cNvPr id="129" name="Retângulo: Cantos Arredondados 128">
            <a:extLst>
              <a:ext uri="{FF2B5EF4-FFF2-40B4-BE49-F238E27FC236}">
                <a16:creationId xmlns:a16="http://schemas.microsoft.com/office/drawing/2014/main" id="{307D940F-AA08-B927-ADA8-F02247965298}"/>
              </a:ext>
            </a:extLst>
          </p:cNvPr>
          <p:cNvSpPr/>
          <p:nvPr/>
        </p:nvSpPr>
        <p:spPr>
          <a:xfrm>
            <a:off x="531888" y="4688365"/>
            <a:ext cx="10723017" cy="68644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0" name="Conector reto 129">
            <a:extLst>
              <a:ext uri="{FF2B5EF4-FFF2-40B4-BE49-F238E27FC236}">
                <a16:creationId xmlns:a16="http://schemas.microsoft.com/office/drawing/2014/main" id="{53BBB682-E535-27E1-9BE4-89097F2C4EA3}"/>
              </a:ext>
            </a:extLst>
          </p:cNvPr>
          <p:cNvCxnSpPr>
            <a:cxnSpLocks/>
          </p:cNvCxnSpPr>
          <p:nvPr/>
        </p:nvCxnSpPr>
        <p:spPr>
          <a:xfrm>
            <a:off x="2552238" y="4748196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ector reto 130">
            <a:extLst>
              <a:ext uri="{FF2B5EF4-FFF2-40B4-BE49-F238E27FC236}">
                <a16:creationId xmlns:a16="http://schemas.microsoft.com/office/drawing/2014/main" id="{68B570E4-C3DE-E4BF-527D-F0B8E70B2754}"/>
              </a:ext>
            </a:extLst>
          </p:cNvPr>
          <p:cNvCxnSpPr>
            <a:cxnSpLocks/>
          </p:cNvCxnSpPr>
          <p:nvPr/>
        </p:nvCxnSpPr>
        <p:spPr>
          <a:xfrm>
            <a:off x="4743074" y="4748196"/>
            <a:ext cx="0" cy="550837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CaixaDeTexto 131">
            <a:extLst>
              <a:ext uri="{FF2B5EF4-FFF2-40B4-BE49-F238E27FC236}">
                <a16:creationId xmlns:a16="http://schemas.microsoft.com/office/drawing/2014/main" id="{701E626A-8697-AD11-6EF1-0FA829FB51C4}"/>
              </a:ext>
            </a:extLst>
          </p:cNvPr>
          <p:cNvSpPr txBox="1"/>
          <p:nvPr/>
        </p:nvSpPr>
        <p:spPr>
          <a:xfrm>
            <a:off x="685079" y="4748196"/>
            <a:ext cx="18671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“E se alguém tentar apagar meus backups?”</a:t>
            </a:r>
          </a:p>
        </p:txBody>
      </p:sp>
      <p:sp>
        <p:nvSpPr>
          <p:cNvPr id="133" name="CaixaDeTexto 132">
            <a:extLst>
              <a:ext uri="{FF2B5EF4-FFF2-40B4-BE49-F238E27FC236}">
                <a16:creationId xmlns:a16="http://schemas.microsoft.com/office/drawing/2014/main" id="{80E5BFCA-D2A5-86C5-A857-F5E57AABA691}"/>
              </a:ext>
            </a:extLst>
          </p:cNvPr>
          <p:cNvSpPr txBox="1"/>
          <p:nvPr/>
        </p:nvSpPr>
        <p:spPr>
          <a:xfrm>
            <a:off x="2722723" y="4885114"/>
            <a:ext cx="18671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Medo de ataque</a:t>
            </a:r>
          </a:p>
        </p:txBody>
      </p:sp>
      <p:sp>
        <p:nvSpPr>
          <p:cNvPr id="134" name="CaixaDeTexto 133">
            <a:extLst>
              <a:ext uri="{FF2B5EF4-FFF2-40B4-BE49-F238E27FC236}">
                <a16:creationId xmlns:a16="http://schemas.microsoft.com/office/drawing/2014/main" id="{C785B73D-1664-954C-876E-4286E6E1BEB3}"/>
              </a:ext>
            </a:extLst>
          </p:cNvPr>
          <p:cNvSpPr txBox="1"/>
          <p:nvPr/>
        </p:nvSpPr>
        <p:spPr>
          <a:xfrm>
            <a:off x="5004310" y="4816141"/>
            <a:ext cx="61335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11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Os dados podem ser protegidos em retenção, impedindo alteração ou exclusão mesmo em caso de ataque ou erro humano.</a:t>
            </a:r>
          </a:p>
        </p:txBody>
      </p:sp>
    </p:spTree>
    <p:extLst>
      <p:ext uri="{BB962C8B-B14F-4D97-AF65-F5344CB8AC3E}">
        <p14:creationId xmlns:p14="http://schemas.microsoft.com/office/powerpoint/2010/main" val="1890685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A51D313-0F44-1211-B544-3561A7526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Google Shape;1349;p106">
            <a:extLst>
              <a:ext uri="{FF2B5EF4-FFF2-40B4-BE49-F238E27FC236}">
                <a16:creationId xmlns:a16="http://schemas.microsoft.com/office/drawing/2014/main" id="{1FE30C69-E661-766D-3374-2CD087E14C0E}"/>
              </a:ext>
            </a:extLst>
          </p:cNvPr>
          <p:cNvSpPr txBox="1">
            <a:spLocks noGrp="1"/>
          </p:cNvSpPr>
          <p:nvPr/>
        </p:nvSpPr>
        <p:spPr>
          <a:xfrm>
            <a:off x="5977368" y="2153756"/>
            <a:ext cx="5139123" cy="1686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4400" b="1" noProof="0">
                <a:solidFill>
                  <a:srgbClr val="FFFF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Provimento CNJ</a:t>
            </a:r>
            <a:endParaRPr lang="pt-BR" sz="4400" noProof="0">
              <a:latin typeface="Alexandria Black" pitchFamily="2" charset="-78"/>
              <a:cs typeface="Alexandria Black" pitchFamily="2" charset="-78"/>
            </a:endParaRPr>
          </a:p>
          <a:p>
            <a:r>
              <a:rPr lang="pt-BR" sz="4400" b="1" noProof="0">
                <a:solidFill>
                  <a:srgbClr val="FFFF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nº 213/2026</a:t>
            </a:r>
            <a:endParaRPr lang="pt-BR" sz="4400" noProof="0"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797D12D-F341-4BA4-661C-5D7ACE60377B}"/>
              </a:ext>
            </a:extLst>
          </p:cNvPr>
          <p:cNvSpPr/>
          <p:nvPr/>
        </p:nvSpPr>
        <p:spPr>
          <a:xfrm>
            <a:off x="5988437" y="1714076"/>
            <a:ext cx="3152503" cy="350551"/>
          </a:xfrm>
          <a:prstGeom prst="roundRect">
            <a:avLst/>
          </a:prstGeom>
          <a:solidFill>
            <a:srgbClr val="006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Google Shape;1349;p106">
            <a:extLst>
              <a:ext uri="{FF2B5EF4-FFF2-40B4-BE49-F238E27FC236}">
                <a16:creationId xmlns:a16="http://schemas.microsoft.com/office/drawing/2014/main" id="{66325888-DFA7-7831-F519-82B1A22E3853}"/>
              </a:ext>
            </a:extLst>
          </p:cNvPr>
          <p:cNvSpPr txBox="1">
            <a:spLocks noGrp="1"/>
          </p:cNvSpPr>
          <p:nvPr/>
        </p:nvSpPr>
        <p:spPr>
          <a:xfrm>
            <a:off x="5977368" y="3776439"/>
            <a:ext cx="5333760" cy="70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800" noProof="0">
                <a:solidFill>
                  <a:srgbClr val="D0DAEA"/>
                </a:solidFill>
                <a:latin typeface="Alexandria Light" pitchFamily="2" charset="-78"/>
                <a:ea typeface="Calibri" pitchFamily="34" charset="-122"/>
                <a:cs typeface="Alexandria Light" pitchFamily="2" charset="-78"/>
              </a:rPr>
              <a:t>Novas exigências de tecnologia, segurança</a:t>
            </a:r>
            <a:endParaRPr lang="pt-BR" sz="1800" noProof="0">
              <a:latin typeface="Alexandria Light" pitchFamily="2" charset="-78"/>
              <a:cs typeface="Alexandria Light" pitchFamily="2" charset="-78"/>
            </a:endParaRPr>
          </a:p>
          <a:p>
            <a:r>
              <a:rPr lang="pt-BR" sz="1800" noProof="0">
                <a:solidFill>
                  <a:srgbClr val="D0DAEA"/>
                </a:solidFill>
                <a:latin typeface="Alexandria Light" pitchFamily="2" charset="-78"/>
                <a:ea typeface="Calibri" pitchFamily="34" charset="-122"/>
                <a:cs typeface="Alexandria Light" pitchFamily="2" charset="-78"/>
              </a:rPr>
              <a:t>e continuidade operacional para cartórios</a:t>
            </a:r>
            <a:endParaRPr lang="pt-BR" sz="1800" noProof="0">
              <a:latin typeface="Alexandria Light" pitchFamily="2" charset="-78"/>
              <a:cs typeface="Alexandria Light" pitchFamily="2" charset="-78"/>
            </a:endParaRPr>
          </a:p>
          <a:p>
            <a:endParaRPr lang="pt-BR" sz="4400" noProof="0"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8" name="Google Shape;1350;p106">
            <a:extLst>
              <a:ext uri="{FF2B5EF4-FFF2-40B4-BE49-F238E27FC236}">
                <a16:creationId xmlns:a16="http://schemas.microsoft.com/office/drawing/2014/main" id="{22AD0D6C-284E-742D-4EA2-9DD14732BFAB}"/>
              </a:ext>
            </a:extLst>
          </p:cNvPr>
          <p:cNvSpPr txBox="1">
            <a:spLocks noGrp="1"/>
          </p:cNvSpPr>
          <p:nvPr/>
        </p:nvSpPr>
        <p:spPr>
          <a:xfrm>
            <a:off x="6122984" y="1746190"/>
            <a:ext cx="2883408" cy="350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990"/>
            </a:pPr>
            <a:r>
              <a:rPr lang="pt-BR" sz="800" b="1" kern="0" spc="150" noProof="0">
                <a:solidFill>
                  <a:srgbClr val="FFFFFF"/>
                </a:solidFill>
                <a:latin typeface="Alexandria SemiBold" pitchFamily="2" charset="-78"/>
                <a:cs typeface="Alexandria SemiBold" pitchFamily="2" charset="-78"/>
              </a:rPr>
              <a:t>CONFORMIDADE REGULATÓRIA  •  2026</a:t>
            </a:r>
            <a:endParaRPr lang="pt-BR" sz="800" noProof="0">
              <a:latin typeface="Alexandria SemiBold" pitchFamily="2" charset="-78"/>
              <a:cs typeface="Alexandria SemiBold" pitchFamily="2" charset="-7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lang="pt-BR" sz="1200" noProof="0">
              <a:solidFill>
                <a:schemeClr val="lt2"/>
              </a:solidFill>
              <a:latin typeface="Alexandria Light" pitchFamily="2" charset="-78"/>
              <a:ea typeface="Poppins Light"/>
              <a:cs typeface="Alexandria Light" pitchFamily="2" charset="-78"/>
              <a:sym typeface="Poppi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478470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11">
            <a:extLst>
              <a:ext uri="{FF2B5EF4-FFF2-40B4-BE49-F238E27FC236}">
                <a16:creationId xmlns:a16="http://schemas.microsoft.com/office/drawing/2014/main" id="{D96B8822-6FA2-4CA5-9F89-4A685BD73A12}"/>
              </a:ext>
            </a:extLst>
          </p:cNvPr>
          <p:cNvSpPr/>
          <p:nvPr/>
        </p:nvSpPr>
        <p:spPr>
          <a:xfrm>
            <a:off x="667518" y="2346721"/>
            <a:ext cx="3232366" cy="2313769"/>
          </a:xfrm>
          <a:prstGeom prst="roundRect">
            <a:avLst/>
          </a:prstGeom>
          <a:gradFill>
            <a:gsLst>
              <a:gs pos="3000">
                <a:schemeClr val="bg1"/>
              </a:gs>
              <a:gs pos="100000">
                <a:schemeClr val="bg2"/>
              </a:gs>
            </a:gsLst>
            <a:lin ang="189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Work San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8" name="Rounded Rectangle 11">
            <a:extLst>
              <a:ext uri="{FF2B5EF4-FFF2-40B4-BE49-F238E27FC236}">
                <a16:creationId xmlns:a16="http://schemas.microsoft.com/office/drawing/2014/main" id="{BFC9274C-2CDE-499A-A621-EC74CFC0A1D1}"/>
              </a:ext>
            </a:extLst>
          </p:cNvPr>
          <p:cNvSpPr/>
          <p:nvPr/>
        </p:nvSpPr>
        <p:spPr>
          <a:xfrm>
            <a:off x="4469900" y="2346721"/>
            <a:ext cx="3232366" cy="2313769"/>
          </a:xfrm>
          <a:prstGeom prst="roundRect">
            <a:avLst/>
          </a:prstGeom>
          <a:solidFill>
            <a:srgbClr val="0069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Work San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6" name="Rounded Rectangle 11">
            <a:extLst>
              <a:ext uri="{FF2B5EF4-FFF2-40B4-BE49-F238E27FC236}">
                <a16:creationId xmlns:a16="http://schemas.microsoft.com/office/drawing/2014/main" id="{905C2DD1-1148-4AD1-8236-C9D58C0EFF4E}"/>
              </a:ext>
            </a:extLst>
          </p:cNvPr>
          <p:cNvSpPr/>
          <p:nvPr/>
        </p:nvSpPr>
        <p:spPr>
          <a:xfrm>
            <a:off x="8272282" y="2346721"/>
            <a:ext cx="3232366" cy="2313769"/>
          </a:xfrm>
          <a:prstGeom prst="roundRect">
            <a:avLst/>
          </a:prstGeom>
          <a:gradFill>
            <a:gsLst>
              <a:gs pos="3000">
                <a:schemeClr val="bg1"/>
              </a:gs>
              <a:gs pos="100000">
                <a:schemeClr val="bg2"/>
              </a:gs>
            </a:gsLst>
            <a:lin ang="189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Work San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146A9743-9DDB-246C-AD7E-943A5EBEA4D7}"/>
              </a:ext>
            </a:extLst>
          </p:cNvPr>
          <p:cNvSpPr txBox="1"/>
          <p:nvPr/>
        </p:nvSpPr>
        <p:spPr>
          <a:xfrm>
            <a:off x="4697833" y="3580308"/>
            <a:ext cx="2796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Aumento de ataques</a:t>
            </a:r>
          </a:p>
          <a:p>
            <a:pPr algn="ctr"/>
            <a:r>
              <a:rPr lang="pt-BR" sz="1400" noProof="0" err="1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ransomware</a:t>
            </a:r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 ao setor jurídico</a:t>
            </a:r>
          </a:p>
        </p:txBody>
      </p:sp>
      <p:sp>
        <p:nvSpPr>
          <p:cNvPr id="20" name="TextBox 24">
            <a:extLst>
              <a:ext uri="{FF2B5EF4-FFF2-40B4-BE49-F238E27FC236}">
                <a16:creationId xmlns:a16="http://schemas.microsoft.com/office/drawing/2014/main" id="{13D4FF7B-9B8A-DB6E-6886-37B835611268}"/>
              </a:ext>
            </a:extLst>
          </p:cNvPr>
          <p:cNvSpPr txBox="1"/>
          <p:nvPr/>
        </p:nvSpPr>
        <p:spPr>
          <a:xfrm>
            <a:off x="4697833" y="2823782"/>
            <a:ext cx="2796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noProof="0">
                <a:solidFill>
                  <a:srgbClr val="033158"/>
                </a:solidFill>
                <a:latin typeface="Alexandria ExtraBold" pitchFamily="2" charset="-78"/>
                <a:cs typeface="Alexandria ExtraBold" pitchFamily="2" charset="-78"/>
              </a:rPr>
              <a:t>270%</a:t>
            </a:r>
            <a:endParaRPr lang="pt-BR" sz="3200" noProof="0">
              <a:solidFill>
                <a:srgbClr val="033158"/>
              </a:solidFill>
              <a:latin typeface="Alexandria ExtraBold" pitchFamily="2" charset="-78"/>
              <a:cs typeface="Alexandria ExtraBold" pitchFamily="2" charset="-78"/>
            </a:endParaRPr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838CFFE4-110C-ECF1-BB4E-424A87EB309E}"/>
              </a:ext>
            </a:extLst>
          </p:cNvPr>
          <p:cNvSpPr txBox="1"/>
          <p:nvPr/>
        </p:nvSpPr>
        <p:spPr>
          <a:xfrm>
            <a:off x="876019" y="3580308"/>
            <a:ext cx="2815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Cartórios no Brasil</a:t>
            </a:r>
          </a:p>
          <a:p>
            <a:pPr algn="ctr"/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sujeitos à norma</a:t>
            </a:r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92E7B0C1-56D5-993A-98F0-781DFBA7C7EB}"/>
              </a:ext>
            </a:extLst>
          </p:cNvPr>
          <p:cNvSpPr txBox="1"/>
          <p:nvPr/>
        </p:nvSpPr>
        <p:spPr>
          <a:xfrm>
            <a:off x="876019" y="2817480"/>
            <a:ext cx="2815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noProof="0">
                <a:solidFill>
                  <a:srgbClr val="0069FF"/>
                </a:solidFill>
                <a:latin typeface="Alexandria ExtraBold" pitchFamily="2" charset="-78"/>
                <a:cs typeface="Alexandria ExtraBold" pitchFamily="2" charset="-78"/>
              </a:rPr>
              <a:t>+14.000</a:t>
            </a:r>
            <a:endParaRPr lang="pt-BR" sz="3200" noProof="0">
              <a:solidFill>
                <a:srgbClr val="0069FF"/>
              </a:solidFill>
              <a:latin typeface="Alexandria ExtraBold" pitchFamily="2" charset="-78"/>
              <a:cs typeface="Alexandria ExtraBold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A15D20-FB09-4DC8-9D41-ACA83506F751}"/>
              </a:ext>
            </a:extLst>
          </p:cNvPr>
          <p:cNvSpPr txBox="1"/>
          <p:nvPr/>
        </p:nvSpPr>
        <p:spPr>
          <a:xfrm>
            <a:off x="8641946" y="3580308"/>
            <a:ext cx="24930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Digital: prazo para</a:t>
            </a:r>
          </a:p>
          <a:p>
            <a:pPr algn="ctr"/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adequação em curso</a:t>
            </a: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033158"/>
              </a:solidFill>
              <a:effectLst/>
              <a:uLnTx/>
              <a:uFillTx/>
              <a:latin typeface="Alexandria Light" pitchFamily="2" charset="-78"/>
              <a:ea typeface="Open Sans" panose="020B0606030504020204" pitchFamily="34" charset="0"/>
              <a:cs typeface="Alexandria Light" pitchFamily="2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514607B-25F3-4EFA-9FBB-F4DC8653A09D}"/>
              </a:ext>
            </a:extLst>
          </p:cNvPr>
          <p:cNvSpPr txBox="1"/>
          <p:nvPr/>
        </p:nvSpPr>
        <p:spPr>
          <a:xfrm>
            <a:off x="8641946" y="2817479"/>
            <a:ext cx="2493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noProof="0">
                <a:solidFill>
                  <a:srgbClr val="0069FF"/>
                </a:solidFill>
                <a:latin typeface="Alexandria ExtraBold" pitchFamily="2" charset="-78"/>
                <a:cs typeface="Alexandria ExtraBold" pitchFamily="2" charset="-78"/>
              </a:rPr>
              <a:t>100%</a:t>
            </a:r>
            <a:endParaRPr lang="pt-BR" sz="3200" noProof="0">
              <a:solidFill>
                <a:srgbClr val="0069FF"/>
              </a:solidFill>
              <a:latin typeface="Alexandria ExtraBold" pitchFamily="2" charset="-78"/>
              <a:cs typeface="Alexandria ExtraBold" pitchFamily="2" charset="-78"/>
            </a:endParaRPr>
          </a:p>
        </p:txBody>
      </p:sp>
      <p:sp>
        <p:nvSpPr>
          <p:cNvPr id="3" name="Google Shape;1349;p106">
            <a:extLst>
              <a:ext uri="{FF2B5EF4-FFF2-40B4-BE49-F238E27FC236}">
                <a16:creationId xmlns:a16="http://schemas.microsoft.com/office/drawing/2014/main" id="{899432A3-DF66-71EE-43A6-D4B5D559B17C}"/>
              </a:ext>
            </a:extLst>
          </p:cNvPr>
          <p:cNvSpPr txBox="1">
            <a:spLocks noGrp="1"/>
          </p:cNvSpPr>
          <p:nvPr/>
        </p:nvSpPr>
        <p:spPr>
          <a:xfrm>
            <a:off x="682992" y="800444"/>
            <a:ext cx="7564896" cy="143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500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Cartórios na era digital:</a:t>
            </a:r>
            <a:endParaRPr lang="pt-BR" sz="3500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  <a:p>
            <a:r>
              <a:rPr lang="pt-BR" sz="3500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Oportunidades e novos </a:t>
            </a:r>
            <a:r>
              <a:rPr lang="pt-BR" sz="3500" b="1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r</a:t>
            </a:r>
            <a:r>
              <a:rPr lang="pt-BR" sz="3500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iscos</a:t>
            </a:r>
            <a:endParaRPr lang="pt-BR" sz="3500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4" name="Google Shape;1349;p106">
            <a:extLst>
              <a:ext uri="{FF2B5EF4-FFF2-40B4-BE49-F238E27FC236}">
                <a16:creationId xmlns:a16="http://schemas.microsoft.com/office/drawing/2014/main" id="{E0591B56-A1EE-2260-D187-01809A24FE61}"/>
              </a:ext>
            </a:extLst>
          </p:cNvPr>
          <p:cNvSpPr txBox="1">
            <a:spLocks noGrp="1"/>
          </p:cNvSpPr>
          <p:nvPr/>
        </p:nvSpPr>
        <p:spPr>
          <a:xfrm>
            <a:off x="692136" y="683439"/>
            <a:ext cx="5333760" cy="28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b="1" kern="0" spc="200" noProof="0">
                <a:solidFill>
                  <a:srgbClr val="0069FF"/>
                </a:solidFill>
                <a:latin typeface="Alexandria Medium" pitchFamily="2" charset="-78"/>
                <a:cs typeface="Alexandria Medium" pitchFamily="2" charset="-78"/>
              </a:rPr>
              <a:t>CONTEXTO DO SETOR</a:t>
            </a:r>
            <a:endParaRPr lang="pt-BR" sz="8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</p:txBody>
      </p:sp>
      <p:sp>
        <p:nvSpPr>
          <p:cNvPr id="5" name="Text 16">
            <a:extLst>
              <a:ext uri="{FF2B5EF4-FFF2-40B4-BE49-F238E27FC236}">
                <a16:creationId xmlns:a16="http://schemas.microsoft.com/office/drawing/2014/main" id="{02C7BB85-244C-9570-9B83-6BD2BFA33D73}"/>
              </a:ext>
            </a:extLst>
          </p:cNvPr>
          <p:cNvSpPr/>
          <p:nvPr/>
        </p:nvSpPr>
        <p:spPr>
          <a:xfrm>
            <a:off x="1889760" y="5371756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BR" sz="1300" i="1" noProof="0">
                <a:solidFill>
                  <a:srgbClr val="0069FF"/>
                </a:solidFill>
                <a:latin typeface="Alexandria Light" pitchFamily="2" charset="-78"/>
                <a:cs typeface="Alexandria Light" pitchFamily="2" charset="-78"/>
              </a:rPr>
              <a:t>Os cartórios custodiam dados críticos da sociedade brasileira.</a:t>
            </a:r>
            <a:endParaRPr lang="pt-BR" sz="1300" noProof="0">
              <a:solidFill>
                <a:srgbClr val="0069FF"/>
              </a:solidFill>
              <a:latin typeface="Alexandria Light" pitchFamily="2" charset="-78"/>
              <a:cs typeface="Alexandria Light" pitchFamily="2" charset="-78"/>
            </a:endParaRPr>
          </a:p>
          <a:p>
            <a:pPr marL="0" indent="0" algn="ctr">
              <a:buNone/>
            </a:pPr>
            <a:r>
              <a:rPr lang="pt-BR" sz="1300" i="1" noProof="0">
                <a:solidFill>
                  <a:srgbClr val="0069FF"/>
                </a:solidFill>
                <a:latin typeface="Alexandria Light" pitchFamily="2" charset="-78"/>
                <a:cs typeface="Alexandria Light" pitchFamily="2" charset="-78"/>
              </a:rPr>
              <a:t>A digitalização sem segurança adequada é um risco inaceitável.</a:t>
            </a:r>
            <a:endParaRPr lang="pt-BR" sz="1300" noProof="0">
              <a:solidFill>
                <a:srgbClr val="0069FF"/>
              </a:solidFill>
              <a:latin typeface="Alexandria Light" pitchFamily="2" charset="-78"/>
              <a:cs typeface="Alexandria Ligh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9108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A4892-AE0C-D474-AA62-D43CEEA2A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14FA56C-0674-1C47-9556-59E8AC2580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Google Shape;1349;p106">
            <a:extLst>
              <a:ext uri="{FF2B5EF4-FFF2-40B4-BE49-F238E27FC236}">
                <a16:creationId xmlns:a16="http://schemas.microsoft.com/office/drawing/2014/main" id="{7B973A41-D7C0-94F3-A557-F7E24922229E}"/>
              </a:ext>
            </a:extLst>
          </p:cNvPr>
          <p:cNvSpPr txBox="1">
            <a:spLocks noGrp="1"/>
          </p:cNvSpPr>
          <p:nvPr/>
        </p:nvSpPr>
        <p:spPr>
          <a:xfrm>
            <a:off x="682992" y="800444"/>
            <a:ext cx="8086104" cy="143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500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Um novo padrão</a:t>
            </a:r>
            <a:endParaRPr lang="pt-BR" sz="3500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  <a:p>
            <a:r>
              <a:rPr lang="pt-BR" sz="3500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regulatório nacional</a:t>
            </a:r>
            <a:endParaRPr lang="pt-BR" sz="3500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4C78DCC-77F8-BF8A-CEC8-E6ABAAD440B5}"/>
              </a:ext>
            </a:extLst>
          </p:cNvPr>
          <p:cNvSpPr/>
          <p:nvPr/>
        </p:nvSpPr>
        <p:spPr>
          <a:xfrm>
            <a:off x="682992" y="2231136"/>
            <a:ext cx="5050296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pt-BR" sz="1300" noProof="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Publicado pelo Conselho Nacional de Justiça (CNJ) em 2026, o Provimento nº 213 estabelece requisitos mínimos obrigatórios de tecnologia da informação, segurança digital e governança de dados para todos os cartórios e serventias extrajudiciais do Brasil.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2E1F854-D1AC-4ADB-2E2D-70A8774B6DF7}"/>
              </a:ext>
            </a:extLst>
          </p:cNvPr>
          <p:cNvCxnSpPr>
            <a:cxnSpLocks/>
          </p:cNvCxnSpPr>
          <p:nvPr/>
        </p:nvCxnSpPr>
        <p:spPr>
          <a:xfrm>
            <a:off x="6423068" y="2654875"/>
            <a:ext cx="0" cy="15482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AAB90F51-BC34-071A-84D4-19AE5E3E834B}"/>
              </a:ext>
            </a:extLst>
          </p:cNvPr>
          <p:cNvSpPr/>
          <p:nvPr/>
        </p:nvSpPr>
        <p:spPr>
          <a:xfrm rot="16200000">
            <a:off x="2283019" y="2228333"/>
            <a:ext cx="1081548" cy="4090418"/>
          </a:xfrm>
          <a:prstGeom prst="roundRect">
            <a:avLst>
              <a:gd name="adj" fmla="val 5303"/>
            </a:avLst>
          </a:prstGeom>
          <a:solidFill>
            <a:srgbClr val="006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 sz="2400" noProof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93424915-2903-729D-5E42-72D59BA5875C}"/>
              </a:ext>
            </a:extLst>
          </p:cNvPr>
          <p:cNvSpPr/>
          <p:nvPr/>
        </p:nvSpPr>
        <p:spPr>
          <a:xfrm>
            <a:off x="955489" y="3860720"/>
            <a:ext cx="3736608" cy="825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pt-BR" sz="1200" i="1" noProof="0">
                <a:solidFill>
                  <a:srgbClr val="FFFFFF"/>
                </a:solidFill>
                <a:latin typeface="Alexandria Light" pitchFamily="2" charset="-78"/>
                <a:cs typeface="Alexandria Light" pitchFamily="2" charset="-78"/>
              </a:rPr>
              <a:t>Os cartórios passam a ser tratados como organizações que lidam com dados críticos e precisam adotar práticas compatíveis com os mais elevados padrões de segurança digital.</a:t>
            </a:r>
            <a:endParaRPr lang="pt-BR" sz="1200" noProof="0">
              <a:latin typeface="Alexandria Light" pitchFamily="2" charset="-78"/>
              <a:cs typeface="Alexandria Light" pitchFamily="2" charset="-78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0B3BF603-8A02-4D37-EEE0-3C72C1E20AF1}"/>
              </a:ext>
            </a:extLst>
          </p:cNvPr>
          <p:cNvSpPr/>
          <p:nvPr/>
        </p:nvSpPr>
        <p:spPr>
          <a:xfrm>
            <a:off x="7437987" y="1663778"/>
            <a:ext cx="3975429" cy="354731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60E98406-1EE9-21E9-7486-909C08A43F95}"/>
              </a:ext>
            </a:extLst>
          </p:cNvPr>
          <p:cNvSpPr/>
          <p:nvPr/>
        </p:nvSpPr>
        <p:spPr>
          <a:xfrm>
            <a:off x="7685580" y="2240280"/>
            <a:ext cx="3424872" cy="25740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250000"/>
              </a:lnSpc>
              <a:spcAft>
                <a:spcPts val="800"/>
              </a:spcAft>
              <a:buSzPct val="100000"/>
            </a:pPr>
            <a:r>
              <a:rPr lang="pt-BR" sz="12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Substitui o Provimento 74/2018</a:t>
            </a:r>
          </a:p>
          <a:p>
            <a:pPr algn="ctr">
              <a:lnSpc>
                <a:spcPct val="250000"/>
              </a:lnSpc>
              <a:spcAft>
                <a:spcPts val="800"/>
              </a:spcAft>
              <a:buSzPct val="100000"/>
            </a:pPr>
            <a:r>
              <a:rPr lang="pt-BR" sz="12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Aplica-se a todos os cartórios do Brasil</a:t>
            </a:r>
          </a:p>
          <a:p>
            <a:pPr algn="ctr">
              <a:lnSpc>
                <a:spcPct val="250000"/>
              </a:lnSpc>
              <a:spcAft>
                <a:spcPts val="800"/>
              </a:spcAft>
              <a:buSzPct val="100000"/>
            </a:pPr>
            <a:r>
              <a:rPr lang="pt-BR" sz="12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Alinhado à LGPD</a:t>
            </a:r>
          </a:p>
          <a:p>
            <a:pPr algn="ctr">
              <a:lnSpc>
                <a:spcPct val="250000"/>
              </a:lnSpc>
              <a:spcAft>
                <a:spcPts val="800"/>
              </a:spcAft>
              <a:buSzPct val="100000"/>
            </a:pPr>
            <a:r>
              <a:rPr lang="pt-BR" sz="12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Exige conformidade técnica e documental</a:t>
            </a:r>
          </a:p>
          <a:p>
            <a:pPr algn="ctr">
              <a:lnSpc>
                <a:spcPct val="250000"/>
              </a:lnSpc>
              <a:spcAft>
                <a:spcPts val="800"/>
              </a:spcAft>
              <a:buSzPct val="100000"/>
            </a:pPr>
            <a:r>
              <a:rPr lang="pt-BR" sz="12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Define responsabilidades claras</a:t>
            </a:r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4F2B0B82-5F89-1469-1079-157029BF191A}"/>
              </a:ext>
            </a:extLst>
          </p:cNvPr>
          <p:cNvSpPr/>
          <p:nvPr/>
        </p:nvSpPr>
        <p:spPr>
          <a:xfrm>
            <a:off x="8235922" y="1802745"/>
            <a:ext cx="2962663" cy="42342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800"/>
              </a:spcAft>
              <a:buSzPct val="100000"/>
            </a:pPr>
            <a:r>
              <a:rPr lang="pt-BR" b="1" kern="0" spc="150" noProof="0">
                <a:solidFill>
                  <a:srgbClr val="0069FF"/>
                </a:solidFill>
                <a:latin typeface="Alexandria Black" pitchFamily="2" charset="-78"/>
                <a:cs typeface="Alexandria Black" pitchFamily="2" charset="-78"/>
              </a:rPr>
              <a:t>PONTOS-CHAVE</a:t>
            </a:r>
            <a:endParaRPr lang="pt-BR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EC48DA5A-BAD8-2283-2E97-8935A0FA308C}"/>
              </a:ext>
            </a:extLst>
          </p:cNvPr>
          <p:cNvCxnSpPr>
            <a:cxnSpLocks/>
          </p:cNvCxnSpPr>
          <p:nvPr/>
        </p:nvCxnSpPr>
        <p:spPr>
          <a:xfrm>
            <a:off x="8592276" y="2784032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66E0F22F-BA6F-BB03-5F0C-F30D77D04600}"/>
              </a:ext>
            </a:extLst>
          </p:cNvPr>
          <p:cNvCxnSpPr>
            <a:cxnSpLocks/>
          </p:cNvCxnSpPr>
          <p:nvPr/>
        </p:nvCxnSpPr>
        <p:spPr>
          <a:xfrm>
            <a:off x="8592276" y="3339555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23BE2D93-EE74-B48B-B9DA-D5DA2D262839}"/>
              </a:ext>
            </a:extLst>
          </p:cNvPr>
          <p:cNvCxnSpPr>
            <a:cxnSpLocks/>
          </p:cNvCxnSpPr>
          <p:nvPr/>
        </p:nvCxnSpPr>
        <p:spPr>
          <a:xfrm>
            <a:off x="8592276" y="3919658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481A7739-B826-10A9-01F5-244247DEB85C}"/>
              </a:ext>
            </a:extLst>
          </p:cNvPr>
          <p:cNvCxnSpPr>
            <a:cxnSpLocks/>
          </p:cNvCxnSpPr>
          <p:nvPr/>
        </p:nvCxnSpPr>
        <p:spPr>
          <a:xfrm>
            <a:off x="8675850" y="4527950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799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49;p106">
            <a:extLst>
              <a:ext uri="{FF2B5EF4-FFF2-40B4-BE49-F238E27FC236}">
                <a16:creationId xmlns:a16="http://schemas.microsoft.com/office/drawing/2014/main" id="{B4B2BE32-FAB2-3C99-2C4A-9241264FA8EA}"/>
              </a:ext>
            </a:extLst>
          </p:cNvPr>
          <p:cNvSpPr txBox="1">
            <a:spLocks noGrp="1"/>
          </p:cNvSpPr>
          <p:nvPr/>
        </p:nvSpPr>
        <p:spPr>
          <a:xfrm>
            <a:off x="673161" y="2587335"/>
            <a:ext cx="5206529" cy="2021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4400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O ambiente de </a:t>
            </a:r>
          </a:p>
          <a:p>
            <a:r>
              <a:rPr lang="pt-BR" sz="4400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ameaças mudou radicalmente</a:t>
            </a:r>
            <a:endParaRPr lang="pt-BR" sz="4400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3" name="Google Shape;1349;p106">
            <a:extLst>
              <a:ext uri="{FF2B5EF4-FFF2-40B4-BE49-F238E27FC236}">
                <a16:creationId xmlns:a16="http://schemas.microsoft.com/office/drawing/2014/main" id="{D0A877C5-C013-EF51-105D-8B7E9BF2013D}"/>
              </a:ext>
            </a:extLst>
          </p:cNvPr>
          <p:cNvSpPr txBox="1">
            <a:spLocks noGrp="1"/>
          </p:cNvSpPr>
          <p:nvPr/>
        </p:nvSpPr>
        <p:spPr>
          <a:xfrm>
            <a:off x="750188" y="2442477"/>
            <a:ext cx="3670952" cy="28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000" b="1" kern="0" spc="200" noProof="0">
                <a:solidFill>
                  <a:srgbClr val="0069FF"/>
                </a:solidFill>
                <a:latin typeface="Alexandria Medium" pitchFamily="2" charset="-78"/>
                <a:cs typeface="Alexandria Medium" pitchFamily="2" charset="-78"/>
              </a:rPr>
              <a:t>POR QUE ELE FOI CRIADO</a:t>
            </a:r>
            <a:endParaRPr lang="pt-BR" sz="10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  <a:p>
            <a:endParaRPr lang="pt-BR" sz="8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</p:txBody>
      </p:sp>
      <p:sp>
        <p:nvSpPr>
          <p:cNvPr id="9" name="AutoShape 9" descr="Sirene com preenchimento sólido">
            <a:extLst>
              <a:ext uri="{FF2B5EF4-FFF2-40B4-BE49-F238E27FC236}">
                <a16:creationId xmlns:a16="http://schemas.microsoft.com/office/drawing/2014/main" id="{B0963253-CEAD-30F1-F1E3-1D7F7B0EC0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30713" y="133005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noProof="0"/>
          </a:p>
        </p:txBody>
      </p:sp>
      <p:sp>
        <p:nvSpPr>
          <p:cNvPr id="12" name="Rectangle: Rounded Corners 15">
            <a:extLst>
              <a:ext uri="{FF2B5EF4-FFF2-40B4-BE49-F238E27FC236}">
                <a16:creationId xmlns:a16="http://schemas.microsoft.com/office/drawing/2014/main" id="{D91585D4-DBF7-C6B5-5E69-0455499CACE6}"/>
              </a:ext>
            </a:extLst>
          </p:cNvPr>
          <p:cNvSpPr/>
          <p:nvPr/>
        </p:nvSpPr>
        <p:spPr>
          <a:xfrm>
            <a:off x="6649722" y="710497"/>
            <a:ext cx="3800669" cy="1145512"/>
          </a:xfrm>
          <a:prstGeom prst="roundRect">
            <a:avLst>
              <a:gd name="adj" fmla="val 15076"/>
            </a:avLst>
          </a:prstGeom>
          <a:solidFill>
            <a:srgbClr val="03315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AD665F58-27EE-C6E8-B5C3-455E676D44A1}"/>
              </a:ext>
            </a:extLst>
          </p:cNvPr>
          <p:cNvSpPr txBox="1"/>
          <p:nvPr/>
        </p:nvSpPr>
        <p:spPr>
          <a:xfrm>
            <a:off x="6926696" y="841662"/>
            <a:ext cx="321583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200" b="1" noProof="0">
                <a:solidFill>
                  <a:schemeClr val="bg1"/>
                </a:solidFill>
                <a:latin typeface="Alexandria SemiBold"/>
                <a:cs typeface="Alexandria SemiBold" pitchFamily="2" charset="-78"/>
              </a:rPr>
              <a:t>Ransomware em alta</a:t>
            </a:r>
            <a:endParaRPr lang="pt-BR" sz="1200" noProof="0">
              <a:solidFill>
                <a:schemeClr val="bg1"/>
              </a:solidFill>
              <a:latin typeface="Alexandria SemiBold"/>
              <a:cs typeface="Alexandria SemiBold" pitchFamily="2" charset="-78"/>
            </a:endParaRPr>
          </a:p>
          <a:p>
            <a:r>
              <a:rPr lang="pt-BR" sz="1200" noProof="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Ataques de sequestro de dados crescem ano a ano e atingem serviços públicos essenciais, incluindo cartórios.</a:t>
            </a:r>
          </a:p>
        </p:txBody>
      </p:sp>
      <p:sp>
        <p:nvSpPr>
          <p:cNvPr id="14" name="Rectangle: Rounded Corners 28">
            <a:extLst>
              <a:ext uri="{FF2B5EF4-FFF2-40B4-BE49-F238E27FC236}">
                <a16:creationId xmlns:a16="http://schemas.microsoft.com/office/drawing/2014/main" id="{57A7BD45-EA9A-8C88-34CD-66A70902F361}"/>
              </a:ext>
            </a:extLst>
          </p:cNvPr>
          <p:cNvSpPr/>
          <p:nvPr/>
        </p:nvSpPr>
        <p:spPr>
          <a:xfrm>
            <a:off x="6649722" y="2173716"/>
            <a:ext cx="3800669" cy="1145512"/>
          </a:xfrm>
          <a:prstGeom prst="roundRect">
            <a:avLst>
              <a:gd name="adj" fmla="val 15076"/>
            </a:avLst>
          </a:prstGeom>
          <a:solidFill>
            <a:srgbClr val="03315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: Rounded Corners 33">
            <a:extLst>
              <a:ext uri="{FF2B5EF4-FFF2-40B4-BE49-F238E27FC236}">
                <a16:creationId xmlns:a16="http://schemas.microsoft.com/office/drawing/2014/main" id="{55583A76-770C-1193-40C4-70D015C9CE25}"/>
              </a:ext>
            </a:extLst>
          </p:cNvPr>
          <p:cNvSpPr/>
          <p:nvPr/>
        </p:nvSpPr>
        <p:spPr>
          <a:xfrm>
            <a:off x="6649722" y="3621775"/>
            <a:ext cx="3800669" cy="1145512"/>
          </a:xfrm>
          <a:prstGeom prst="roundRect">
            <a:avLst>
              <a:gd name="adj" fmla="val 15076"/>
            </a:avLst>
          </a:prstGeom>
          <a:solidFill>
            <a:srgbClr val="03315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32B48B54-5136-52D7-0292-2755C207CFEB}"/>
              </a:ext>
            </a:extLst>
          </p:cNvPr>
          <p:cNvSpPr/>
          <p:nvPr/>
        </p:nvSpPr>
        <p:spPr>
          <a:xfrm>
            <a:off x="10078239" y="536118"/>
            <a:ext cx="549774" cy="549774"/>
          </a:xfrm>
          <a:prstGeom prst="ellipse">
            <a:avLst/>
          </a:prstGeom>
          <a:solidFill>
            <a:srgbClr val="DE5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4D1D8F4E-5C09-633A-73E1-8180392652DC}"/>
              </a:ext>
            </a:extLst>
          </p:cNvPr>
          <p:cNvSpPr txBox="1"/>
          <p:nvPr/>
        </p:nvSpPr>
        <p:spPr>
          <a:xfrm>
            <a:off x="6926696" y="2320011"/>
            <a:ext cx="3365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noProof="0">
                <a:solidFill>
                  <a:schemeClr val="bg1"/>
                </a:solidFill>
                <a:latin typeface="Alexandria SemiBold" pitchFamily="2" charset="-78"/>
                <a:cs typeface="Alexandria SemiBold" pitchFamily="2" charset="-78"/>
              </a:rPr>
              <a:t>Dados sensíveis expostos</a:t>
            </a:r>
            <a:endParaRPr lang="pt-BR" sz="1200" noProof="0">
              <a:solidFill>
                <a:schemeClr val="bg1"/>
              </a:solidFill>
              <a:latin typeface="Alexandria SemiBold" pitchFamily="2" charset="-78"/>
              <a:cs typeface="Alexandria SemiBold" pitchFamily="2" charset="-78"/>
            </a:endParaRPr>
          </a:p>
          <a:p>
            <a:r>
              <a:rPr lang="pt-BR" sz="1200" noProof="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Documentos pessoais, escrituras e registros civis são alvos valiosos para criminosos digitais.</a:t>
            </a: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lexandria Light" pitchFamily="2" charset="-78"/>
              <a:ea typeface="Open Sans" panose="020B0606030504020204" pitchFamily="34" charset="0"/>
              <a:cs typeface="Alexandria Light" pitchFamily="2" charset="-78"/>
            </a:endParaRP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A61E69F5-FCE4-42D6-8712-BF81630EA9D4}"/>
              </a:ext>
            </a:extLst>
          </p:cNvPr>
          <p:cNvSpPr txBox="1"/>
          <p:nvPr/>
        </p:nvSpPr>
        <p:spPr>
          <a:xfrm>
            <a:off x="6905745" y="3777153"/>
            <a:ext cx="3300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noProof="0">
                <a:solidFill>
                  <a:schemeClr val="bg1"/>
                </a:solidFill>
                <a:latin typeface="Alexandria SemiBold" pitchFamily="2" charset="-78"/>
                <a:cs typeface="Alexandria SemiBold" pitchFamily="2" charset="-78"/>
              </a:rPr>
              <a:t>Indisponibilidade de sistemas</a:t>
            </a:r>
            <a:endParaRPr lang="pt-BR" sz="1200" noProof="0">
              <a:solidFill>
                <a:schemeClr val="bg1"/>
              </a:solidFill>
              <a:latin typeface="Alexandria SemiBold" pitchFamily="2" charset="-78"/>
              <a:cs typeface="Alexandria SemiBold" pitchFamily="2" charset="-78"/>
            </a:endParaRPr>
          </a:p>
          <a:p>
            <a:r>
              <a:rPr lang="pt-BR" sz="1200" noProof="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Falhas sem plano de continuidade paralisam serviços essenciais à população e geram passivo legal.</a:t>
            </a:r>
          </a:p>
        </p:txBody>
      </p:sp>
      <p:sp>
        <p:nvSpPr>
          <p:cNvPr id="19" name="Oval 14">
            <a:extLst>
              <a:ext uri="{FF2B5EF4-FFF2-40B4-BE49-F238E27FC236}">
                <a16:creationId xmlns:a16="http://schemas.microsoft.com/office/drawing/2014/main" id="{FAE9551B-8B94-9CEA-02DB-464E05F0B1CC}"/>
              </a:ext>
            </a:extLst>
          </p:cNvPr>
          <p:cNvSpPr/>
          <p:nvPr/>
        </p:nvSpPr>
        <p:spPr>
          <a:xfrm>
            <a:off x="10078239" y="1994782"/>
            <a:ext cx="549774" cy="549774"/>
          </a:xfrm>
          <a:prstGeom prst="ellipse">
            <a:avLst/>
          </a:prstGeom>
          <a:solidFill>
            <a:srgbClr val="DE5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val 14">
            <a:extLst>
              <a:ext uri="{FF2B5EF4-FFF2-40B4-BE49-F238E27FC236}">
                <a16:creationId xmlns:a16="http://schemas.microsoft.com/office/drawing/2014/main" id="{CFA0EE46-1707-3D5B-D355-D7F5FAB1E4B5}"/>
              </a:ext>
            </a:extLst>
          </p:cNvPr>
          <p:cNvSpPr/>
          <p:nvPr/>
        </p:nvSpPr>
        <p:spPr>
          <a:xfrm>
            <a:off x="10078239" y="3453446"/>
            <a:ext cx="549774" cy="549774"/>
          </a:xfrm>
          <a:prstGeom prst="ellipse">
            <a:avLst/>
          </a:prstGeom>
          <a:solidFill>
            <a:srgbClr val="DE5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Gráfico 20" descr="Sirene com preenchimento sólido">
            <a:extLst>
              <a:ext uri="{FF2B5EF4-FFF2-40B4-BE49-F238E27FC236}">
                <a16:creationId xmlns:a16="http://schemas.microsoft.com/office/drawing/2014/main" id="{B1BF1D8C-CAB8-EA04-F62E-9A558397AF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98527" y="640199"/>
            <a:ext cx="300121" cy="300121"/>
          </a:xfrm>
          <a:prstGeom prst="rect">
            <a:avLst/>
          </a:prstGeom>
        </p:spPr>
      </p:pic>
      <p:pic>
        <p:nvPicPr>
          <p:cNvPr id="22" name="Gráfico 21" descr="Sirene com preenchimento sólido">
            <a:extLst>
              <a:ext uri="{FF2B5EF4-FFF2-40B4-BE49-F238E27FC236}">
                <a16:creationId xmlns:a16="http://schemas.microsoft.com/office/drawing/2014/main" id="{AB1DF10E-2695-9F23-88F8-9BD8E76119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06152" y="2107172"/>
            <a:ext cx="300121" cy="300121"/>
          </a:xfrm>
          <a:prstGeom prst="rect">
            <a:avLst/>
          </a:prstGeom>
        </p:spPr>
      </p:pic>
      <p:pic>
        <p:nvPicPr>
          <p:cNvPr id="23" name="Gráfico 22" descr="Sirene com preenchimento sólido">
            <a:extLst>
              <a:ext uri="{FF2B5EF4-FFF2-40B4-BE49-F238E27FC236}">
                <a16:creationId xmlns:a16="http://schemas.microsoft.com/office/drawing/2014/main" id="{B8F8A56F-95A7-01CB-28CB-24D32B288C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00561" y="3551266"/>
            <a:ext cx="300121" cy="300121"/>
          </a:xfrm>
          <a:prstGeom prst="rect">
            <a:avLst/>
          </a:prstGeom>
        </p:spPr>
      </p:pic>
      <p:sp>
        <p:nvSpPr>
          <p:cNvPr id="24" name="Rectangle: Rounded Corners 33">
            <a:extLst>
              <a:ext uri="{FF2B5EF4-FFF2-40B4-BE49-F238E27FC236}">
                <a16:creationId xmlns:a16="http://schemas.microsoft.com/office/drawing/2014/main" id="{5AF8EC5C-E2E1-6EA9-5801-AD32902A3B1E}"/>
              </a:ext>
            </a:extLst>
          </p:cNvPr>
          <p:cNvSpPr/>
          <p:nvPr/>
        </p:nvSpPr>
        <p:spPr>
          <a:xfrm>
            <a:off x="6649722" y="5069834"/>
            <a:ext cx="3800669" cy="1145512"/>
          </a:xfrm>
          <a:prstGeom prst="roundRect">
            <a:avLst>
              <a:gd name="adj" fmla="val 15076"/>
            </a:avLst>
          </a:prstGeom>
          <a:solidFill>
            <a:srgbClr val="03315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TextBox 8">
            <a:extLst>
              <a:ext uri="{FF2B5EF4-FFF2-40B4-BE49-F238E27FC236}">
                <a16:creationId xmlns:a16="http://schemas.microsoft.com/office/drawing/2014/main" id="{B315809C-E878-A94D-CE01-D9E1BC67BC01}"/>
              </a:ext>
            </a:extLst>
          </p:cNvPr>
          <p:cNvSpPr txBox="1"/>
          <p:nvPr/>
        </p:nvSpPr>
        <p:spPr>
          <a:xfrm>
            <a:off x="6905477" y="5204109"/>
            <a:ext cx="3300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noProof="0">
                <a:solidFill>
                  <a:schemeClr val="bg1"/>
                </a:solidFill>
                <a:latin typeface="Alexandria SemiBold" pitchFamily="2" charset="-78"/>
                <a:cs typeface="Alexandria SemiBold" pitchFamily="2" charset="-78"/>
              </a:rPr>
              <a:t>Falta de padronização</a:t>
            </a:r>
            <a:br>
              <a:rPr lang="pt-BR" sz="1200" b="1" noProof="0">
                <a:solidFill>
                  <a:schemeClr val="bg1"/>
                </a:solidFill>
                <a:latin typeface="Alexandria SemiBold" pitchFamily="2" charset="-78"/>
                <a:cs typeface="Alexandria SemiBold" pitchFamily="2" charset="-78"/>
              </a:rPr>
            </a:br>
            <a:r>
              <a:rPr lang="pt-BR" sz="1200" noProof="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Sem regras claras, cada cartório adotava práticas distintas, muitas vezes insuficientes para o nível de risco.</a:t>
            </a:r>
          </a:p>
        </p:txBody>
      </p:sp>
      <p:sp>
        <p:nvSpPr>
          <p:cNvPr id="26" name="Oval 14">
            <a:extLst>
              <a:ext uri="{FF2B5EF4-FFF2-40B4-BE49-F238E27FC236}">
                <a16:creationId xmlns:a16="http://schemas.microsoft.com/office/drawing/2014/main" id="{6EB801C5-726C-9CFB-41FC-9A7D5C4A8372}"/>
              </a:ext>
            </a:extLst>
          </p:cNvPr>
          <p:cNvSpPr/>
          <p:nvPr/>
        </p:nvSpPr>
        <p:spPr>
          <a:xfrm>
            <a:off x="10078239" y="4901505"/>
            <a:ext cx="549774" cy="549774"/>
          </a:xfrm>
          <a:prstGeom prst="ellipse">
            <a:avLst/>
          </a:prstGeom>
          <a:solidFill>
            <a:srgbClr val="DE5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7" name="Gráfico 26" descr="Sirene com preenchimento sólido">
            <a:extLst>
              <a:ext uri="{FF2B5EF4-FFF2-40B4-BE49-F238E27FC236}">
                <a16:creationId xmlns:a16="http://schemas.microsoft.com/office/drawing/2014/main" id="{33C0EB86-A25F-AC76-8387-EDCE562F58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00561" y="4999325"/>
            <a:ext cx="300121" cy="30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61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349E1-C6AF-F54D-6E66-928857D33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038DD0E-8314-C02F-5307-5FF50780BE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33158"/>
          </a:solidFill>
          <a:ln>
            <a:solidFill>
              <a:srgbClr val="0331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/>
          </a:p>
        </p:txBody>
      </p:sp>
      <p:sp>
        <p:nvSpPr>
          <p:cNvPr id="3" name="Google Shape;1349;p106">
            <a:extLst>
              <a:ext uri="{FF2B5EF4-FFF2-40B4-BE49-F238E27FC236}">
                <a16:creationId xmlns:a16="http://schemas.microsoft.com/office/drawing/2014/main" id="{4EDC7BD5-BD3A-15FD-3758-255BC2978ABE}"/>
              </a:ext>
            </a:extLst>
          </p:cNvPr>
          <p:cNvSpPr txBox="1">
            <a:spLocks noGrp="1"/>
          </p:cNvSpPr>
          <p:nvPr/>
        </p:nvSpPr>
        <p:spPr>
          <a:xfrm>
            <a:off x="682992" y="800444"/>
            <a:ext cx="5216363" cy="708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600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Principais mudanças </a:t>
            </a:r>
            <a:endParaRPr lang="pt-BR" sz="3600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C956911-AC95-A03F-EBD4-0A51C2CF8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415" y="1966459"/>
            <a:ext cx="2970417" cy="3198181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762B051A-34B8-2B4E-2C3E-39B1148EF8E5}"/>
              </a:ext>
            </a:extLst>
          </p:cNvPr>
          <p:cNvSpPr txBox="1">
            <a:spLocks/>
          </p:cNvSpPr>
          <p:nvPr/>
        </p:nvSpPr>
        <p:spPr>
          <a:xfrm>
            <a:off x="786580" y="2246184"/>
            <a:ext cx="2040635" cy="4244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noProof="0">
                <a:solidFill>
                  <a:srgbClr val="FFFFFF"/>
                </a:solidFill>
                <a:highlight>
                  <a:srgbClr val="0069FF"/>
                </a:highlight>
                <a:latin typeface="Alexandria SemiBold" pitchFamily="2" charset="-78"/>
                <a:cs typeface="Alexandria SemiBold" pitchFamily="2" charset="-78"/>
              </a:rPr>
              <a:t>Provimento 74/2018</a:t>
            </a:r>
            <a:endParaRPr lang="pt-BR" sz="1400" noProof="0">
              <a:highlight>
                <a:srgbClr val="0069FF"/>
              </a:highlight>
              <a:latin typeface="Alexandria SemiBold" pitchFamily="2" charset="-78"/>
              <a:cs typeface="Alexandria SemiBold" pitchFamily="2" charset="-78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AC53F7E6-F98C-A6D5-0A1F-1DEB47B688FD}"/>
              </a:ext>
            </a:extLst>
          </p:cNvPr>
          <p:cNvSpPr txBox="1">
            <a:spLocks/>
          </p:cNvSpPr>
          <p:nvPr/>
        </p:nvSpPr>
        <p:spPr>
          <a:xfrm>
            <a:off x="9424032" y="2246184"/>
            <a:ext cx="2153873" cy="4244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noProof="0">
                <a:solidFill>
                  <a:srgbClr val="FFFFFF"/>
                </a:solidFill>
                <a:highlight>
                  <a:srgbClr val="0069FF"/>
                </a:highlight>
                <a:latin typeface="Alexandria SemiBold" pitchFamily="2" charset="-78"/>
                <a:cs typeface="Alexandria SemiBold" pitchFamily="2" charset="-78"/>
              </a:rPr>
              <a:t>Provimento 213/2026</a:t>
            </a:r>
            <a:endParaRPr lang="pt-BR" sz="1400" noProof="0">
              <a:highlight>
                <a:srgbClr val="0069FF"/>
              </a:highlight>
              <a:latin typeface="Alexandria SemiBold" pitchFamily="2" charset="-78"/>
              <a:cs typeface="Alexandria SemiBold" pitchFamily="2" charset="-78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D13CA1F1-35AF-AAAA-0A45-941FB850A3E7}"/>
              </a:ext>
            </a:extLst>
          </p:cNvPr>
          <p:cNvCxnSpPr>
            <a:cxnSpLocks/>
          </p:cNvCxnSpPr>
          <p:nvPr/>
        </p:nvCxnSpPr>
        <p:spPr>
          <a:xfrm flipH="1">
            <a:off x="7967804" y="2419897"/>
            <a:ext cx="1591216" cy="0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2FCCAD88-4C2D-E95F-2A04-157D584ED786}"/>
              </a:ext>
            </a:extLst>
          </p:cNvPr>
          <p:cNvCxnSpPr>
            <a:cxnSpLocks/>
          </p:cNvCxnSpPr>
          <p:nvPr/>
        </p:nvCxnSpPr>
        <p:spPr>
          <a:xfrm flipV="1">
            <a:off x="2796036" y="2417552"/>
            <a:ext cx="1591216" cy="1"/>
          </a:xfrm>
          <a:prstGeom prst="line">
            <a:avLst/>
          </a:prstGeom>
          <a:ln w="9525">
            <a:solidFill>
              <a:srgbClr val="0069FF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0198591B-0A9E-7F67-B27E-BD572A9A9564}"/>
              </a:ext>
            </a:extLst>
          </p:cNvPr>
          <p:cNvSpPr txBox="1"/>
          <p:nvPr/>
        </p:nvSpPr>
        <p:spPr>
          <a:xfrm>
            <a:off x="835765" y="2670648"/>
            <a:ext cx="2898050" cy="2254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pt-BR" sz="12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Requisitos básicos de TI</a:t>
            </a:r>
          </a:p>
          <a:p>
            <a:pPr>
              <a:lnSpc>
                <a:spcPct val="200000"/>
              </a:lnSpc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Backup sem critérios definidos</a:t>
            </a:r>
          </a:p>
          <a:p>
            <a:pPr>
              <a:lnSpc>
                <a:spcPct val="200000"/>
              </a:lnSpc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Sem exigência de continuidade</a:t>
            </a:r>
          </a:p>
          <a:p>
            <a:pPr>
              <a:lnSpc>
                <a:spcPct val="200000"/>
              </a:lnSpc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Controle de acesso simples</a:t>
            </a:r>
          </a:p>
          <a:p>
            <a:pPr>
              <a:lnSpc>
                <a:spcPct val="200000"/>
              </a:lnSpc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Gestão de incidentes informal</a:t>
            </a:r>
          </a:p>
          <a:p>
            <a:pPr>
              <a:lnSpc>
                <a:spcPct val="200000"/>
              </a:lnSpc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Alinhamento parcial à LGPD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CCE1954-5045-111C-A4EF-CAC5A90FC918}"/>
              </a:ext>
            </a:extLst>
          </p:cNvPr>
          <p:cNvSpPr txBox="1"/>
          <p:nvPr/>
        </p:nvSpPr>
        <p:spPr>
          <a:xfrm>
            <a:off x="7579460" y="2635683"/>
            <a:ext cx="3959119" cy="2254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pt-BR" sz="1200" noProof="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Governança formalizada e documentada</a:t>
            </a:r>
          </a:p>
          <a:p>
            <a:pPr algn="r">
              <a:lnSpc>
                <a:spcPct val="200000"/>
              </a:lnSpc>
            </a:pPr>
            <a:r>
              <a:rPr lang="pt-BR" sz="12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Backup estruturado com testes obrigatórios</a:t>
            </a:r>
          </a:p>
          <a:p>
            <a:pPr algn="r">
              <a:lnSpc>
                <a:spcPct val="200000"/>
              </a:lnSpc>
            </a:pPr>
            <a:r>
              <a:rPr lang="pt-BR" sz="12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Plano de Continuidade de Negócios (PCN) formal</a:t>
            </a:r>
          </a:p>
          <a:p>
            <a:pPr algn="r">
              <a:lnSpc>
                <a:spcPct val="200000"/>
              </a:lnSpc>
            </a:pPr>
            <a:r>
              <a:rPr lang="pt-BR" sz="12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Autenticação multifator (MFA) e privilégio mínimo</a:t>
            </a:r>
          </a:p>
          <a:p>
            <a:pPr algn="r">
              <a:lnSpc>
                <a:spcPct val="200000"/>
              </a:lnSpc>
            </a:pPr>
            <a:r>
              <a:rPr lang="pt-BR" sz="12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Processo documentado e rastreável </a:t>
            </a:r>
          </a:p>
          <a:p>
            <a:pPr algn="r">
              <a:lnSpc>
                <a:spcPct val="200000"/>
              </a:lnSpc>
            </a:pPr>
            <a:r>
              <a:rPr lang="pt-BR" sz="12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Conformidade plena com a LGPD incorporada</a:t>
            </a:r>
          </a:p>
        </p:txBody>
      </p:sp>
    </p:spTree>
    <p:extLst>
      <p:ext uri="{BB962C8B-B14F-4D97-AF65-F5344CB8AC3E}">
        <p14:creationId xmlns:p14="http://schemas.microsoft.com/office/powerpoint/2010/main" val="2395850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Único Canto Arredondado 3">
            <a:extLst>
              <a:ext uri="{FF2B5EF4-FFF2-40B4-BE49-F238E27FC236}">
                <a16:creationId xmlns:a16="http://schemas.microsoft.com/office/drawing/2014/main" id="{9046E7DF-51CB-04EC-7432-976078B4C3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386362" y="2508708"/>
            <a:ext cx="2161603" cy="4349292"/>
          </a:xfrm>
          <a:prstGeom prst="round1Rect">
            <a:avLst/>
          </a:prstGeom>
          <a:gradFill>
            <a:gsLst>
              <a:gs pos="0">
                <a:srgbClr val="05589D"/>
              </a:gs>
              <a:gs pos="34000">
                <a:srgbClr val="033158"/>
              </a:gs>
              <a:gs pos="79000">
                <a:srgbClr val="033158"/>
              </a:gs>
              <a:gs pos="100000">
                <a:srgbClr val="05589D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pt-BR" sz="1867" kern="0" noProof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7" name="Fluxograma: Processo 6">
            <a:extLst>
              <a:ext uri="{FF2B5EF4-FFF2-40B4-BE49-F238E27FC236}">
                <a16:creationId xmlns:a16="http://schemas.microsoft.com/office/drawing/2014/main" id="{FC484D17-3CAF-D1C5-F7B1-E62CFBE887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2303" y="2508707"/>
            <a:ext cx="2136433" cy="4349292"/>
          </a:xfrm>
          <a:prstGeom prst="flowChartProcess">
            <a:avLst/>
          </a:prstGeom>
          <a:solidFill>
            <a:srgbClr val="006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buClr>
                <a:srgbClr val="000000"/>
              </a:buClr>
            </a:pPr>
            <a:endParaRPr lang="pt-BR" sz="1351" noProof="0">
              <a:solidFill>
                <a:prstClr val="black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6" name="Fluxograma: Processo 5">
            <a:extLst>
              <a:ext uri="{FF2B5EF4-FFF2-40B4-BE49-F238E27FC236}">
                <a16:creationId xmlns:a16="http://schemas.microsoft.com/office/drawing/2014/main" id="{7FDCF295-859A-8304-828B-9F487599AE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97870" y="2508707"/>
            <a:ext cx="2161603" cy="4349292"/>
          </a:xfrm>
          <a:prstGeom prst="flowChartProcess">
            <a:avLst/>
          </a:prstGeom>
          <a:gradFill>
            <a:gsLst>
              <a:gs pos="0">
                <a:srgbClr val="05589D"/>
              </a:gs>
              <a:gs pos="34000">
                <a:srgbClr val="033158"/>
              </a:gs>
              <a:gs pos="79000">
                <a:srgbClr val="033158"/>
              </a:gs>
              <a:gs pos="100000">
                <a:srgbClr val="05589D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buClr>
                <a:srgbClr val="000000"/>
              </a:buClr>
            </a:pPr>
            <a:endParaRPr lang="pt-BR" sz="1351" noProof="0">
              <a:solidFill>
                <a:srgbClr val="033158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0F8D1AB0-317F-A0A4-3265-E3EBCA5D105F}"/>
              </a:ext>
            </a:extLst>
          </p:cNvPr>
          <p:cNvSpPr txBox="1"/>
          <p:nvPr/>
        </p:nvSpPr>
        <p:spPr>
          <a:xfrm>
            <a:off x="136528" y="4778112"/>
            <a:ext cx="18388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noProof="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Proteção contra acessos indevidos, ataques e vazamentos. Políticas formais e controles técnicos obrigatórios</a:t>
            </a:r>
            <a:r>
              <a:rPr lang="pt-BR" sz="1200" noProof="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  <a:sym typeface="Arial"/>
              </a:rPr>
              <a:t>.</a:t>
            </a: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22CB7524-8F09-0D70-AE07-327BBE4FACE6}"/>
              </a:ext>
            </a:extLst>
          </p:cNvPr>
          <p:cNvSpPr txBox="1"/>
          <p:nvPr/>
        </p:nvSpPr>
        <p:spPr>
          <a:xfrm>
            <a:off x="114381" y="4054872"/>
            <a:ext cx="19454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noProof="0">
                <a:solidFill>
                  <a:schemeClr val="bg1"/>
                </a:solidFill>
                <a:latin typeface="Alexandria SemiBold" pitchFamily="2" charset="-78"/>
                <a:cs typeface="Alexandria SemiBold" pitchFamily="2" charset="-78"/>
              </a:rPr>
              <a:t>Segurança da</a:t>
            </a:r>
          </a:p>
          <a:p>
            <a:r>
              <a:rPr lang="pt-BR" noProof="0">
                <a:solidFill>
                  <a:schemeClr val="bg1"/>
                </a:solidFill>
                <a:latin typeface="Alexandria SemiBold" pitchFamily="2" charset="-78"/>
                <a:cs typeface="Alexandria SemiBold" pitchFamily="2" charset="-78"/>
              </a:rPr>
              <a:t>Informação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028BB77-ADB1-19B8-6EEF-132A000FFDAB}"/>
              </a:ext>
            </a:extLst>
          </p:cNvPr>
          <p:cNvSpPr txBox="1"/>
          <p:nvPr/>
        </p:nvSpPr>
        <p:spPr>
          <a:xfrm>
            <a:off x="2209479" y="4749537"/>
            <a:ext cx="1901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noProof="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Planos de continuidade e recuperação de desastres. Garantia de serviços mesmo em situações de crise.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507CAE4-79D0-C61D-0254-1594540FE833}"/>
              </a:ext>
            </a:extLst>
          </p:cNvPr>
          <p:cNvSpPr txBox="1"/>
          <p:nvPr/>
        </p:nvSpPr>
        <p:spPr>
          <a:xfrm>
            <a:off x="2263399" y="4054872"/>
            <a:ext cx="1945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noProof="0">
                <a:solidFill>
                  <a:schemeClr val="bg1"/>
                </a:solidFill>
                <a:latin typeface="Alexandria SemiBold" pitchFamily="2" charset="-78"/>
                <a:cs typeface="Alexandria SemiBold" pitchFamily="2" charset="-78"/>
              </a:rPr>
              <a:t>Continuidade</a:t>
            </a:r>
          </a:p>
          <a:p>
            <a:r>
              <a:rPr lang="pt-BR" noProof="0">
                <a:solidFill>
                  <a:schemeClr val="bg1"/>
                </a:solidFill>
                <a:latin typeface="Alexandria SemiBold" pitchFamily="2" charset="-78"/>
                <a:cs typeface="Alexandria SemiBold" pitchFamily="2" charset="-78"/>
              </a:rPr>
              <a:t>Operacional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48FB2A9-A4D1-9978-3CF9-84D9B4A2D4C5}"/>
              </a:ext>
            </a:extLst>
          </p:cNvPr>
          <p:cNvSpPr txBox="1"/>
          <p:nvPr/>
        </p:nvSpPr>
        <p:spPr>
          <a:xfrm>
            <a:off x="4358497" y="4789521"/>
            <a:ext cx="1932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buClr>
                <a:srgbClr val="000000"/>
              </a:buClr>
            </a:pPr>
            <a:r>
              <a:rPr lang="pt-BR" sz="1200" noProof="0">
                <a:solidFill>
                  <a:prstClr val="white"/>
                </a:solidFill>
                <a:latin typeface="Alexandria Light" pitchFamily="2" charset="-78"/>
                <a:cs typeface="Alexandria Light" pitchFamily="2" charset="-78"/>
                <a:sym typeface="Arial"/>
              </a:rPr>
              <a:t>Suporte a imutabilidade de dados, garantindo integridade e proteção contra alterações indevidas.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04BACCE-F308-4FBD-EE18-5B448AAEE5E4}"/>
              </a:ext>
            </a:extLst>
          </p:cNvPr>
          <p:cNvSpPr txBox="1"/>
          <p:nvPr/>
        </p:nvSpPr>
        <p:spPr>
          <a:xfrm>
            <a:off x="4364791" y="4054872"/>
            <a:ext cx="1945424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buClr>
                <a:srgbClr val="000000"/>
              </a:buClr>
            </a:pPr>
            <a:r>
              <a:rPr lang="pt-BR" sz="1333" noProof="0">
                <a:solidFill>
                  <a:prstClr val="white"/>
                </a:solidFill>
                <a:latin typeface="Alexandria SemiBold" pitchFamily="2" charset="-78"/>
                <a:cs typeface="Alexandria SemiBold" pitchFamily="2" charset="-78"/>
                <a:sym typeface="Arial"/>
              </a:rPr>
              <a:t>Proteção contra </a:t>
            </a:r>
            <a:r>
              <a:rPr lang="pt-BR" sz="1333" noProof="0" err="1">
                <a:solidFill>
                  <a:prstClr val="white"/>
                </a:solidFill>
                <a:latin typeface="Alexandria SemiBold" pitchFamily="2" charset="-78"/>
                <a:cs typeface="Alexandria SemiBold" pitchFamily="2" charset="-78"/>
                <a:sym typeface="Arial"/>
              </a:rPr>
              <a:t>ransomware</a:t>
            </a:r>
            <a:endParaRPr lang="pt-BR" sz="1333" noProof="0">
              <a:solidFill>
                <a:prstClr val="white"/>
              </a:solidFill>
              <a:latin typeface="Alexandria SemiBold" pitchFamily="2" charset="-78"/>
              <a:cs typeface="Alexandria SemiBold" pitchFamily="2" charset="-78"/>
              <a:sym typeface="Arial"/>
            </a:endParaRPr>
          </a:p>
        </p:txBody>
      </p:sp>
      <p:sp>
        <p:nvSpPr>
          <p:cNvPr id="10" name="Fluxograma: Processo 9">
            <a:extLst>
              <a:ext uri="{FF2B5EF4-FFF2-40B4-BE49-F238E27FC236}">
                <a16:creationId xmlns:a16="http://schemas.microsoft.com/office/drawing/2014/main" id="{0205AC0C-BB6C-A8A8-372C-22D56AE698C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59473" y="2508707"/>
            <a:ext cx="2136433" cy="4349292"/>
          </a:xfrm>
          <a:prstGeom prst="flowChartProcess">
            <a:avLst/>
          </a:prstGeom>
          <a:solidFill>
            <a:srgbClr val="006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buClr>
                <a:srgbClr val="000000"/>
              </a:buClr>
            </a:pPr>
            <a:endParaRPr lang="pt-BR" sz="1351" noProof="0">
              <a:solidFill>
                <a:prstClr val="black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A53C00D-D947-1DF5-79D6-CE1412C3F8F7}"/>
              </a:ext>
            </a:extLst>
          </p:cNvPr>
          <p:cNvSpPr txBox="1"/>
          <p:nvPr/>
        </p:nvSpPr>
        <p:spPr>
          <a:xfrm>
            <a:off x="6555643" y="4731213"/>
            <a:ext cx="1805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noProof="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Conformidade plena com a LGPD. Privacidade por design em todos os sistemas e processos.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B333250-DA73-75F7-EC58-8668D04B4C41}"/>
              </a:ext>
            </a:extLst>
          </p:cNvPr>
          <p:cNvSpPr txBox="1"/>
          <p:nvPr/>
        </p:nvSpPr>
        <p:spPr>
          <a:xfrm>
            <a:off x="6549352" y="4054872"/>
            <a:ext cx="1945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 noProof="0">
                <a:solidFill>
                  <a:schemeClr val="bg1"/>
                </a:solidFill>
                <a:latin typeface="Alexandria SemiBold" pitchFamily="2" charset="-78"/>
                <a:cs typeface="Alexandria SemiBold" pitchFamily="2" charset="-78"/>
              </a:rPr>
              <a:t>Proteção</a:t>
            </a:r>
            <a:endParaRPr lang="pt-BR" noProof="0">
              <a:solidFill>
                <a:schemeClr val="bg1"/>
              </a:solidFill>
              <a:latin typeface="Alexandria SemiBold" pitchFamily="2" charset="-78"/>
              <a:cs typeface="Alexandria SemiBold" pitchFamily="2" charset="-78"/>
            </a:endParaRPr>
          </a:p>
          <a:p>
            <a:r>
              <a:rPr lang="pt-BR" b="1" noProof="0">
                <a:solidFill>
                  <a:schemeClr val="bg1"/>
                </a:solidFill>
                <a:latin typeface="Alexandria SemiBold" pitchFamily="2" charset="-78"/>
                <a:cs typeface="Alexandria SemiBold" pitchFamily="2" charset="-78"/>
              </a:rPr>
              <a:t>de Dados (LGPD)</a:t>
            </a:r>
            <a:endParaRPr lang="pt-BR" noProof="0">
              <a:solidFill>
                <a:schemeClr val="bg1"/>
              </a:solidFill>
              <a:latin typeface="Alexandria SemiBold" pitchFamily="2" charset="-78"/>
              <a:cs typeface="Alexandria SemiBold" pitchFamily="2" charset="-78"/>
            </a:endParaRPr>
          </a:p>
        </p:txBody>
      </p:sp>
      <p:sp>
        <p:nvSpPr>
          <p:cNvPr id="17" name="CaixaDeTexto 1">
            <a:extLst>
              <a:ext uri="{FF2B5EF4-FFF2-40B4-BE49-F238E27FC236}">
                <a16:creationId xmlns:a16="http://schemas.microsoft.com/office/drawing/2014/main" id="{4EB9201D-F076-0265-EEF4-5DA1130821B0}"/>
              </a:ext>
            </a:extLst>
          </p:cNvPr>
          <p:cNvSpPr txBox="1"/>
          <p:nvPr/>
        </p:nvSpPr>
        <p:spPr>
          <a:xfrm>
            <a:off x="202117" y="2929049"/>
            <a:ext cx="477995" cy="775099"/>
          </a:xfrm>
          <a:prstGeom prst="rect">
            <a:avLst/>
          </a:prstGeom>
          <a:noFill/>
        </p:spPr>
        <p:txBody>
          <a:bodyPr wrap="square" lIns="55449" tIns="27725" rIns="55449" bIns="27725" rtlCol="0" anchor="t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ts val="5467"/>
              </a:lnSpc>
              <a:buClr>
                <a:srgbClr val="000000"/>
              </a:buClr>
              <a:defRPr/>
            </a:pPr>
            <a:r>
              <a:rPr lang="pt-BR" sz="6000" kern="0" noProof="0">
                <a:solidFill>
                  <a:srgbClr val="033158"/>
                </a:solidFill>
                <a:latin typeface="Alexandria ExtraBold" pitchFamily="2" charset="-78"/>
                <a:cs typeface="Alexandria ExtraBold" pitchFamily="2" charset="-78"/>
                <a:sym typeface="Arial"/>
              </a:rPr>
              <a:t>1</a:t>
            </a:r>
          </a:p>
        </p:txBody>
      </p:sp>
      <p:sp>
        <p:nvSpPr>
          <p:cNvPr id="19" name="CaixaDeTexto 1">
            <a:extLst>
              <a:ext uri="{FF2B5EF4-FFF2-40B4-BE49-F238E27FC236}">
                <a16:creationId xmlns:a16="http://schemas.microsoft.com/office/drawing/2014/main" id="{3FE76629-875E-EEF8-D0D7-120668C9EA53}"/>
              </a:ext>
            </a:extLst>
          </p:cNvPr>
          <p:cNvSpPr txBox="1"/>
          <p:nvPr/>
        </p:nvSpPr>
        <p:spPr>
          <a:xfrm>
            <a:off x="2363720" y="2929049"/>
            <a:ext cx="477995" cy="775099"/>
          </a:xfrm>
          <a:prstGeom prst="rect">
            <a:avLst/>
          </a:prstGeom>
          <a:noFill/>
        </p:spPr>
        <p:txBody>
          <a:bodyPr wrap="square" lIns="55449" tIns="27725" rIns="55449" bIns="27725" rtlCol="0" anchor="t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ts val="5467"/>
              </a:lnSpc>
              <a:buClr>
                <a:srgbClr val="000000"/>
              </a:buClr>
              <a:defRPr/>
            </a:pPr>
            <a:r>
              <a:rPr lang="pt-BR" sz="6000" kern="0" noProof="0">
                <a:solidFill>
                  <a:srgbClr val="0069FF"/>
                </a:solidFill>
                <a:latin typeface="Alexandria ExtraBold" pitchFamily="2" charset="-78"/>
                <a:cs typeface="Alexandria ExtraBold" pitchFamily="2" charset="-78"/>
                <a:sym typeface="Arial"/>
              </a:rPr>
              <a:t>2</a:t>
            </a:r>
          </a:p>
        </p:txBody>
      </p:sp>
      <p:sp>
        <p:nvSpPr>
          <p:cNvPr id="21" name="CaixaDeTexto 1">
            <a:extLst>
              <a:ext uri="{FF2B5EF4-FFF2-40B4-BE49-F238E27FC236}">
                <a16:creationId xmlns:a16="http://schemas.microsoft.com/office/drawing/2014/main" id="{A49A05C0-4EF5-BF4D-0009-CD5FCA8E946E}"/>
              </a:ext>
            </a:extLst>
          </p:cNvPr>
          <p:cNvSpPr txBox="1"/>
          <p:nvPr/>
        </p:nvSpPr>
        <p:spPr>
          <a:xfrm>
            <a:off x="4452528" y="2929049"/>
            <a:ext cx="477995" cy="775099"/>
          </a:xfrm>
          <a:prstGeom prst="rect">
            <a:avLst/>
          </a:prstGeom>
          <a:noFill/>
        </p:spPr>
        <p:txBody>
          <a:bodyPr wrap="square" lIns="55449" tIns="27725" rIns="55449" bIns="27725" rtlCol="0" anchor="t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ts val="5467"/>
              </a:lnSpc>
              <a:buClr>
                <a:srgbClr val="000000"/>
              </a:buClr>
              <a:defRPr/>
            </a:pPr>
            <a:r>
              <a:rPr lang="pt-BR" sz="6000" kern="0" noProof="0">
                <a:solidFill>
                  <a:srgbClr val="033158"/>
                </a:solidFill>
                <a:latin typeface="Alexandria ExtraBold" pitchFamily="2" charset="-78"/>
                <a:cs typeface="Alexandria ExtraBold" pitchFamily="2" charset="-78"/>
                <a:sym typeface="Arial"/>
              </a:rPr>
              <a:t>3</a:t>
            </a:r>
          </a:p>
        </p:txBody>
      </p:sp>
      <p:sp>
        <p:nvSpPr>
          <p:cNvPr id="22" name="CaixaDeTexto 1">
            <a:extLst>
              <a:ext uri="{FF2B5EF4-FFF2-40B4-BE49-F238E27FC236}">
                <a16:creationId xmlns:a16="http://schemas.microsoft.com/office/drawing/2014/main" id="{9140882D-4B36-F0EA-81E1-D82B5B348E35}"/>
              </a:ext>
            </a:extLst>
          </p:cNvPr>
          <p:cNvSpPr txBox="1"/>
          <p:nvPr/>
        </p:nvSpPr>
        <p:spPr>
          <a:xfrm>
            <a:off x="6614129" y="2936355"/>
            <a:ext cx="477995" cy="775099"/>
          </a:xfrm>
          <a:prstGeom prst="rect">
            <a:avLst/>
          </a:prstGeom>
          <a:noFill/>
        </p:spPr>
        <p:txBody>
          <a:bodyPr wrap="square" lIns="55449" tIns="27725" rIns="55449" bIns="27725" rtlCol="0" anchor="t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lnSpc>
                <a:spcPts val="5467"/>
              </a:lnSpc>
              <a:buClr>
                <a:srgbClr val="000000"/>
              </a:buClr>
              <a:defRPr/>
            </a:pPr>
            <a:r>
              <a:rPr lang="pt-BR" sz="6000" kern="0" noProof="0">
                <a:solidFill>
                  <a:srgbClr val="0069FF"/>
                </a:solidFill>
                <a:latin typeface="Alexandria ExtraBold" pitchFamily="2" charset="-78"/>
                <a:cs typeface="Alexandria ExtraBold" pitchFamily="2" charset="-78"/>
                <a:sym typeface="Arial"/>
              </a:rPr>
              <a:t>4</a:t>
            </a:r>
          </a:p>
        </p:txBody>
      </p:sp>
      <p:sp>
        <p:nvSpPr>
          <p:cNvPr id="3" name="Google Shape;1349;p106">
            <a:extLst>
              <a:ext uri="{FF2B5EF4-FFF2-40B4-BE49-F238E27FC236}">
                <a16:creationId xmlns:a16="http://schemas.microsoft.com/office/drawing/2014/main" id="{DCD4C1BC-1FA4-ECE9-91BF-4B46EF9D45D6}"/>
              </a:ext>
            </a:extLst>
          </p:cNvPr>
          <p:cNvSpPr txBox="1">
            <a:spLocks noGrp="1"/>
          </p:cNvSpPr>
          <p:nvPr/>
        </p:nvSpPr>
        <p:spPr>
          <a:xfrm>
            <a:off x="682992" y="800444"/>
            <a:ext cx="7811784" cy="143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600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Quatro dimensões que sustentam a conformidade</a:t>
            </a:r>
            <a:endParaRPr lang="pt-BR" sz="3600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24" name="Google Shape;1349;p106">
            <a:extLst>
              <a:ext uri="{FF2B5EF4-FFF2-40B4-BE49-F238E27FC236}">
                <a16:creationId xmlns:a16="http://schemas.microsoft.com/office/drawing/2014/main" id="{EC60F756-100A-F46A-888B-0289546A5BAA}"/>
              </a:ext>
            </a:extLst>
          </p:cNvPr>
          <p:cNvSpPr txBox="1">
            <a:spLocks noGrp="1"/>
          </p:cNvSpPr>
          <p:nvPr/>
        </p:nvSpPr>
        <p:spPr>
          <a:xfrm>
            <a:off x="692136" y="683439"/>
            <a:ext cx="5333760" cy="28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kern="0" spc="200" noProof="0">
                <a:solidFill>
                  <a:srgbClr val="0069FF"/>
                </a:solidFill>
                <a:latin typeface="Alexandria Medium" pitchFamily="2" charset="-78"/>
                <a:cs typeface="Alexandria Medium" pitchFamily="2" charset="-78"/>
              </a:rPr>
              <a:t>PILARES DA NOVA REGULAMENTAÇÃO</a:t>
            </a:r>
            <a:endParaRPr lang="pt-BR" sz="8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EA612495-6279-1011-5E34-8BCCF8BBAF86}"/>
              </a:ext>
            </a:extLst>
          </p:cNvPr>
          <p:cNvSpPr txBox="1"/>
          <p:nvPr/>
        </p:nvSpPr>
        <p:spPr>
          <a:xfrm>
            <a:off x="4382006" y="4771214"/>
            <a:ext cx="1901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noProof="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Processos documentados, responsáveis definidos e auditorias regulares. Conformidade rastreável.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7DAEFC6-80B5-ADC6-28AB-34D055EBA2C4}"/>
              </a:ext>
            </a:extLst>
          </p:cNvPr>
          <p:cNvSpPr txBox="1"/>
          <p:nvPr/>
        </p:nvSpPr>
        <p:spPr>
          <a:xfrm>
            <a:off x="4435926" y="4076549"/>
            <a:ext cx="1945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noProof="0">
                <a:solidFill>
                  <a:schemeClr val="bg1"/>
                </a:solidFill>
                <a:latin typeface="Alexandria SemiBold" pitchFamily="2" charset="-78"/>
                <a:cs typeface="Alexandria SemiBold" pitchFamily="2" charset="-78"/>
              </a:rPr>
              <a:t>Governança</a:t>
            </a:r>
          </a:p>
          <a:p>
            <a:r>
              <a:rPr lang="pt-BR" noProof="0">
                <a:solidFill>
                  <a:schemeClr val="bg1"/>
                </a:solidFill>
                <a:latin typeface="Alexandria SemiBold" pitchFamily="2" charset="-78"/>
                <a:cs typeface="Alexandria SemiBold" pitchFamily="2" charset="-78"/>
              </a:rPr>
              <a:t>de TI</a:t>
            </a:r>
          </a:p>
        </p:txBody>
      </p:sp>
    </p:spTree>
    <p:extLst>
      <p:ext uri="{BB962C8B-B14F-4D97-AF65-F5344CB8AC3E}">
        <p14:creationId xmlns:p14="http://schemas.microsoft.com/office/powerpoint/2010/main" val="887756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492C-4359-274B-C720-7C4BF39D6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1">
            <a:extLst>
              <a:ext uri="{FF2B5EF4-FFF2-40B4-BE49-F238E27FC236}">
                <a16:creationId xmlns:a16="http://schemas.microsoft.com/office/drawing/2014/main" id="{893009F6-0327-4420-7C47-08FB50FC030F}"/>
              </a:ext>
            </a:extLst>
          </p:cNvPr>
          <p:cNvSpPr/>
          <p:nvPr/>
        </p:nvSpPr>
        <p:spPr>
          <a:xfrm>
            <a:off x="4466793" y="2346721"/>
            <a:ext cx="3511123" cy="3660789"/>
          </a:xfrm>
          <a:prstGeom prst="roundRect">
            <a:avLst/>
          </a:prstGeom>
          <a:gradFill>
            <a:gsLst>
              <a:gs pos="3000">
                <a:schemeClr val="bg1"/>
              </a:gs>
              <a:gs pos="100000">
                <a:schemeClr val="bg2"/>
              </a:gs>
            </a:gsLst>
            <a:lin ang="189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Work San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Retângulo: Cantos Superiores Arredondados 16">
            <a:extLst>
              <a:ext uri="{FF2B5EF4-FFF2-40B4-BE49-F238E27FC236}">
                <a16:creationId xmlns:a16="http://schemas.microsoft.com/office/drawing/2014/main" id="{9BD1A7B2-A677-A81B-63EF-E501BCB5A280}"/>
              </a:ext>
            </a:extLst>
          </p:cNvPr>
          <p:cNvSpPr/>
          <p:nvPr/>
        </p:nvSpPr>
        <p:spPr>
          <a:xfrm>
            <a:off x="4466793" y="2202485"/>
            <a:ext cx="3505927" cy="685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noProof="0"/>
          </a:p>
        </p:txBody>
      </p:sp>
      <p:sp>
        <p:nvSpPr>
          <p:cNvPr id="21" name="Rounded Rectangle 11">
            <a:extLst>
              <a:ext uri="{FF2B5EF4-FFF2-40B4-BE49-F238E27FC236}">
                <a16:creationId xmlns:a16="http://schemas.microsoft.com/office/drawing/2014/main" id="{3F202753-2E02-E8D7-A2FB-09CD25F91481}"/>
              </a:ext>
            </a:extLst>
          </p:cNvPr>
          <p:cNvSpPr/>
          <p:nvPr/>
        </p:nvSpPr>
        <p:spPr>
          <a:xfrm>
            <a:off x="667518" y="2346721"/>
            <a:ext cx="3511123" cy="3660789"/>
          </a:xfrm>
          <a:prstGeom prst="roundRect">
            <a:avLst/>
          </a:prstGeom>
          <a:gradFill>
            <a:gsLst>
              <a:gs pos="3000">
                <a:schemeClr val="bg1"/>
              </a:gs>
              <a:gs pos="100000">
                <a:schemeClr val="bg2"/>
              </a:gs>
            </a:gsLst>
            <a:lin ang="189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Work San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6" name="Rounded Rectangle 11">
            <a:extLst>
              <a:ext uri="{FF2B5EF4-FFF2-40B4-BE49-F238E27FC236}">
                <a16:creationId xmlns:a16="http://schemas.microsoft.com/office/drawing/2014/main" id="{C7C41C81-0372-BC10-0C00-365E685DD781}"/>
              </a:ext>
            </a:extLst>
          </p:cNvPr>
          <p:cNvSpPr/>
          <p:nvPr/>
        </p:nvSpPr>
        <p:spPr>
          <a:xfrm>
            <a:off x="8272282" y="2346721"/>
            <a:ext cx="3511123" cy="3660789"/>
          </a:xfrm>
          <a:prstGeom prst="roundRect">
            <a:avLst/>
          </a:prstGeom>
          <a:gradFill>
            <a:gsLst>
              <a:gs pos="3000">
                <a:schemeClr val="bg1"/>
              </a:gs>
              <a:gs pos="100000">
                <a:schemeClr val="bg2"/>
              </a:gs>
            </a:gsLst>
            <a:lin ang="189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Work San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Google Shape;1349;p106">
            <a:extLst>
              <a:ext uri="{FF2B5EF4-FFF2-40B4-BE49-F238E27FC236}">
                <a16:creationId xmlns:a16="http://schemas.microsoft.com/office/drawing/2014/main" id="{6C9032AD-00AF-8F7F-DA5C-19F16F52002E}"/>
              </a:ext>
            </a:extLst>
          </p:cNvPr>
          <p:cNvSpPr txBox="1">
            <a:spLocks noGrp="1"/>
          </p:cNvSpPr>
          <p:nvPr/>
        </p:nvSpPr>
        <p:spPr>
          <a:xfrm>
            <a:off x="682992" y="800444"/>
            <a:ext cx="7564896" cy="143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50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Backup, </a:t>
            </a:r>
            <a:r>
              <a:rPr lang="en-US" sz="3500" err="1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restauração</a:t>
            </a:r>
            <a:r>
              <a:rPr lang="en-US" sz="350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 e armazenamento </a:t>
            </a:r>
            <a:r>
              <a:rPr lang="en-US" sz="3500" err="1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seguro</a:t>
            </a:r>
            <a:endParaRPr lang="en-US" sz="350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4" name="Google Shape;1349;p106">
            <a:extLst>
              <a:ext uri="{FF2B5EF4-FFF2-40B4-BE49-F238E27FC236}">
                <a16:creationId xmlns:a16="http://schemas.microsoft.com/office/drawing/2014/main" id="{6CFFFC18-6ADE-E77A-D663-4B3950B0CBF9}"/>
              </a:ext>
            </a:extLst>
          </p:cNvPr>
          <p:cNvSpPr txBox="1">
            <a:spLocks noGrp="1"/>
          </p:cNvSpPr>
          <p:nvPr/>
        </p:nvSpPr>
        <p:spPr>
          <a:xfrm>
            <a:off x="692136" y="683439"/>
            <a:ext cx="5333760" cy="28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800" kern="0" spc="200">
                <a:solidFill>
                  <a:srgbClr val="0069FF"/>
                </a:solidFill>
                <a:latin typeface="Alexandria Medium" pitchFamily="2" charset="-78"/>
                <a:cs typeface="Alexandria Medium" pitchFamily="2" charset="-78"/>
              </a:rPr>
              <a:t>REQUISITOS OBRIGATÓRIOS  —  PARTE 1 DE 2</a:t>
            </a:r>
            <a:endParaRPr lang="en-US" sz="80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</p:txBody>
      </p:sp>
      <p:sp>
        <p:nvSpPr>
          <p:cNvPr id="2" name="Retângulo: Cantos Superiores Arredondados 1">
            <a:extLst>
              <a:ext uri="{FF2B5EF4-FFF2-40B4-BE49-F238E27FC236}">
                <a16:creationId xmlns:a16="http://schemas.microsoft.com/office/drawing/2014/main" id="{6CF78CFD-E12B-D320-9910-4A2FCC245DB3}"/>
              </a:ext>
            </a:extLst>
          </p:cNvPr>
          <p:cNvSpPr/>
          <p:nvPr/>
        </p:nvSpPr>
        <p:spPr>
          <a:xfrm>
            <a:off x="667518" y="2202485"/>
            <a:ext cx="3505927" cy="685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noProof="0"/>
          </a:p>
        </p:txBody>
      </p:sp>
      <p:sp>
        <p:nvSpPr>
          <p:cNvPr id="7" name="Retângulo: Cantos Superiores Arredondados 6">
            <a:extLst>
              <a:ext uri="{FF2B5EF4-FFF2-40B4-BE49-F238E27FC236}">
                <a16:creationId xmlns:a16="http://schemas.microsoft.com/office/drawing/2014/main" id="{6F999581-F8E7-43AD-50D4-E1B483812619}"/>
              </a:ext>
            </a:extLst>
          </p:cNvPr>
          <p:cNvSpPr/>
          <p:nvPr/>
        </p:nvSpPr>
        <p:spPr>
          <a:xfrm>
            <a:off x="8272282" y="2202485"/>
            <a:ext cx="3505927" cy="685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noProof="0"/>
          </a:p>
        </p:txBody>
      </p:sp>
      <p:sp>
        <p:nvSpPr>
          <p:cNvPr id="28" name="TextBox 24">
            <a:extLst>
              <a:ext uri="{FF2B5EF4-FFF2-40B4-BE49-F238E27FC236}">
                <a16:creationId xmlns:a16="http://schemas.microsoft.com/office/drawing/2014/main" id="{FF9F4A4F-4A33-58D3-FAE7-DD676AA327C6}"/>
              </a:ext>
            </a:extLst>
          </p:cNvPr>
          <p:cNvSpPr txBox="1"/>
          <p:nvPr/>
        </p:nvSpPr>
        <p:spPr>
          <a:xfrm>
            <a:off x="656963" y="2377765"/>
            <a:ext cx="3532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noProof="0">
                <a:solidFill>
                  <a:srgbClr val="FFFFFF"/>
                </a:solidFill>
                <a:latin typeface="Alexandria ExtraBold" pitchFamily="2" charset="-78"/>
                <a:cs typeface="Alexandria ExtraBold" pitchFamily="2" charset="-78"/>
              </a:rPr>
              <a:t>Backup Estruturado</a:t>
            </a:r>
            <a:endParaRPr lang="pt-BR" noProof="0">
              <a:latin typeface="Alexandria ExtraBold" pitchFamily="2" charset="-78"/>
              <a:cs typeface="Alexandria ExtraBold" pitchFamily="2" charset="-78"/>
            </a:endParaRPr>
          </a:p>
        </p:txBody>
      </p:sp>
      <p:sp>
        <p:nvSpPr>
          <p:cNvPr id="20" name="TextBox 24">
            <a:extLst>
              <a:ext uri="{FF2B5EF4-FFF2-40B4-BE49-F238E27FC236}">
                <a16:creationId xmlns:a16="http://schemas.microsoft.com/office/drawing/2014/main" id="{D01553A3-03CC-183B-9A32-8896323E56A6}"/>
              </a:ext>
            </a:extLst>
          </p:cNvPr>
          <p:cNvSpPr txBox="1"/>
          <p:nvPr/>
        </p:nvSpPr>
        <p:spPr>
          <a:xfrm>
            <a:off x="4492772" y="2401625"/>
            <a:ext cx="3461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noProof="0">
                <a:solidFill>
                  <a:schemeClr val="bg1"/>
                </a:solidFill>
                <a:latin typeface="Alexandria ExtraBold" pitchFamily="2" charset="-78"/>
                <a:cs typeface="Alexandria ExtraBold" pitchFamily="2" charset="-78"/>
              </a:rPr>
              <a:t>Testes de Restauração</a:t>
            </a:r>
            <a:endParaRPr lang="pt-BR" noProof="0">
              <a:solidFill>
                <a:schemeClr val="bg1"/>
              </a:solidFill>
              <a:latin typeface="Alexandria ExtraBold" pitchFamily="2" charset="-78"/>
              <a:cs typeface="Alexandria ExtraBold" pitchFamily="2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CAA71D5-D7BF-EC0D-CB17-9E6AD1CB6B4C}"/>
              </a:ext>
            </a:extLst>
          </p:cNvPr>
          <p:cNvSpPr txBox="1"/>
          <p:nvPr/>
        </p:nvSpPr>
        <p:spPr>
          <a:xfrm>
            <a:off x="7930568" y="2357285"/>
            <a:ext cx="4248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noProof="0">
                <a:solidFill>
                  <a:srgbClr val="FFFFFF"/>
                </a:solidFill>
                <a:latin typeface="Alexandria ExtraBold" pitchFamily="2" charset="-78"/>
                <a:cs typeface="Alexandria ExtraBold" pitchFamily="2" charset="-78"/>
              </a:rPr>
              <a:t>Armazenamento Seguro</a:t>
            </a:r>
            <a:endParaRPr lang="pt-BR" noProof="0">
              <a:latin typeface="Alexandria ExtraBold" pitchFamily="2" charset="-78"/>
              <a:cs typeface="Alexandria ExtraBold" pitchFamily="2" charset="-78"/>
            </a:endParaRP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D6B8D19A-392C-4BF1-16F1-4479C5C515CB}"/>
              </a:ext>
            </a:extLst>
          </p:cNvPr>
          <p:cNvCxnSpPr>
            <a:cxnSpLocks/>
          </p:cNvCxnSpPr>
          <p:nvPr/>
        </p:nvCxnSpPr>
        <p:spPr>
          <a:xfrm>
            <a:off x="1557783" y="3758770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65B89DC1-C405-D1AF-B496-D36B369D0600}"/>
              </a:ext>
            </a:extLst>
          </p:cNvPr>
          <p:cNvCxnSpPr>
            <a:cxnSpLocks/>
          </p:cNvCxnSpPr>
          <p:nvPr/>
        </p:nvCxnSpPr>
        <p:spPr>
          <a:xfrm>
            <a:off x="1557783" y="4471574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F00709F4-3348-8E03-3664-E14EE0CF2A10}"/>
              </a:ext>
            </a:extLst>
          </p:cNvPr>
          <p:cNvCxnSpPr>
            <a:cxnSpLocks/>
          </p:cNvCxnSpPr>
          <p:nvPr/>
        </p:nvCxnSpPr>
        <p:spPr>
          <a:xfrm>
            <a:off x="1557783" y="5140444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4" name="TextBox 23">
            <a:extLst>
              <a:ext uri="{FF2B5EF4-FFF2-40B4-BE49-F238E27FC236}">
                <a16:creationId xmlns:a16="http://schemas.microsoft.com/office/drawing/2014/main" id="{C2CEB481-DE89-823D-660B-4E85D4B67A19}"/>
              </a:ext>
            </a:extLst>
          </p:cNvPr>
          <p:cNvSpPr txBox="1"/>
          <p:nvPr/>
        </p:nvSpPr>
        <p:spPr>
          <a:xfrm>
            <a:off x="840727" y="3134152"/>
            <a:ext cx="3058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Frequência e retenção definidas formalmente</a:t>
            </a:r>
          </a:p>
        </p:txBody>
      </p:sp>
      <p:sp>
        <p:nvSpPr>
          <p:cNvPr id="35" name="TextBox 23">
            <a:extLst>
              <a:ext uri="{FF2B5EF4-FFF2-40B4-BE49-F238E27FC236}">
                <a16:creationId xmlns:a16="http://schemas.microsoft.com/office/drawing/2014/main" id="{54A838DD-E2E5-DD34-3056-C6DA8486C203}"/>
              </a:ext>
            </a:extLst>
          </p:cNvPr>
          <p:cNvSpPr txBox="1"/>
          <p:nvPr/>
        </p:nvSpPr>
        <p:spPr>
          <a:xfrm>
            <a:off x="840727" y="5225971"/>
            <a:ext cx="3058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Segregação entre dados de produção e backup</a:t>
            </a:r>
          </a:p>
        </p:txBody>
      </p:sp>
      <p:sp>
        <p:nvSpPr>
          <p:cNvPr id="36" name="TextBox 23">
            <a:extLst>
              <a:ext uri="{FF2B5EF4-FFF2-40B4-BE49-F238E27FC236}">
                <a16:creationId xmlns:a16="http://schemas.microsoft.com/office/drawing/2014/main" id="{330EAE0D-AC7F-1213-A73F-719BBF311EE2}"/>
              </a:ext>
            </a:extLst>
          </p:cNvPr>
          <p:cNvSpPr txBox="1"/>
          <p:nvPr/>
        </p:nvSpPr>
        <p:spPr>
          <a:xfrm>
            <a:off x="840727" y="3847997"/>
            <a:ext cx="3058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Cópias </a:t>
            </a:r>
            <a:r>
              <a:rPr lang="pt-BR" sz="1400" noProof="0" err="1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offsite</a:t>
            </a:r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 obrigatórias em nuvem segura</a:t>
            </a:r>
          </a:p>
        </p:txBody>
      </p:sp>
      <p:sp>
        <p:nvSpPr>
          <p:cNvPr id="37" name="TextBox 23">
            <a:extLst>
              <a:ext uri="{FF2B5EF4-FFF2-40B4-BE49-F238E27FC236}">
                <a16:creationId xmlns:a16="http://schemas.microsoft.com/office/drawing/2014/main" id="{18906422-ED3E-5F85-2A81-F94987DD70EC}"/>
              </a:ext>
            </a:extLst>
          </p:cNvPr>
          <p:cNvSpPr txBox="1"/>
          <p:nvPr/>
        </p:nvSpPr>
        <p:spPr>
          <a:xfrm>
            <a:off x="840727" y="4536984"/>
            <a:ext cx="3058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Política de backup documentada e aprovada</a:t>
            </a:r>
          </a:p>
        </p:txBody>
      </p: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5A86558C-61DC-40A4-90A6-166A455B3D39}"/>
              </a:ext>
            </a:extLst>
          </p:cNvPr>
          <p:cNvCxnSpPr>
            <a:cxnSpLocks/>
          </p:cNvCxnSpPr>
          <p:nvPr/>
        </p:nvCxnSpPr>
        <p:spPr>
          <a:xfrm>
            <a:off x="5433097" y="3758770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411A7F37-78E0-39AA-95EF-ED97599FFC22}"/>
              </a:ext>
            </a:extLst>
          </p:cNvPr>
          <p:cNvCxnSpPr>
            <a:cxnSpLocks/>
          </p:cNvCxnSpPr>
          <p:nvPr/>
        </p:nvCxnSpPr>
        <p:spPr>
          <a:xfrm>
            <a:off x="5433097" y="4471574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BFBAD52B-5A63-3F10-B816-3321590C10F5}"/>
              </a:ext>
            </a:extLst>
          </p:cNvPr>
          <p:cNvCxnSpPr>
            <a:cxnSpLocks/>
          </p:cNvCxnSpPr>
          <p:nvPr/>
        </p:nvCxnSpPr>
        <p:spPr>
          <a:xfrm>
            <a:off x="5433097" y="5140444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311C545A-313B-6AFF-1CA9-265BB80938DF}"/>
              </a:ext>
            </a:extLst>
          </p:cNvPr>
          <p:cNvCxnSpPr>
            <a:cxnSpLocks/>
          </p:cNvCxnSpPr>
          <p:nvPr/>
        </p:nvCxnSpPr>
        <p:spPr>
          <a:xfrm>
            <a:off x="9162547" y="3757425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6DDB22FB-3AA8-578D-63B4-4F6C146B660E}"/>
              </a:ext>
            </a:extLst>
          </p:cNvPr>
          <p:cNvCxnSpPr>
            <a:cxnSpLocks/>
          </p:cNvCxnSpPr>
          <p:nvPr/>
        </p:nvCxnSpPr>
        <p:spPr>
          <a:xfrm>
            <a:off x="9162547" y="4470229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068FBB6B-44AA-1758-ADA2-61EDDD5A27D1}"/>
              </a:ext>
            </a:extLst>
          </p:cNvPr>
          <p:cNvCxnSpPr>
            <a:cxnSpLocks/>
          </p:cNvCxnSpPr>
          <p:nvPr/>
        </p:nvCxnSpPr>
        <p:spPr>
          <a:xfrm>
            <a:off x="9162547" y="5139099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4" name="TextBox 23">
            <a:extLst>
              <a:ext uri="{FF2B5EF4-FFF2-40B4-BE49-F238E27FC236}">
                <a16:creationId xmlns:a16="http://schemas.microsoft.com/office/drawing/2014/main" id="{EEDC4E30-6570-0034-AE77-C3DE5EB90467}"/>
              </a:ext>
            </a:extLst>
          </p:cNvPr>
          <p:cNvSpPr txBox="1"/>
          <p:nvPr/>
        </p:nvSpPr>
        <p:spPr>
          <a:xfrm>
            <a:off x="4680253" y="3135690"/>
            <a:ext cx="3074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Testes periódicos e documentados</a:t>
            </a:r>
          </a:p>
        </p:txBody>
      </p:sp>
      <p:sp>
        <p:nvSpPr>
          <p:cNvPr id="45" name="TextBox 23">
            <a:extLst>
              <a:ext uri="{FF2B5EF4-FFF2-40B4-BE49-F238E27FC236}">
                <a16:creationId xmlns:a16="http://schemas.microsoft.com/office/drawing/2014/main" id="{654766B1-4B9A-8BA7-7C55-5EC69082DF0B}"/>
              </a:ext>
            </a:extLst>
          </p:cNvPr>
          <p:cNvSpPr txBox="1"/>
          <p:nvPr/>
        </p:nvSpPr>
        <p:spPr>
          <a:xfrm>
            <a:off x="4680253" y="5225971"/>
            <a:ext cx="3074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Simulações de desastre e recuperação</a:t>
            </a:r>
          </a:p>
        </p:txBody>
      </p:sp>
      <p:sp>
        <p:nvSpPr>
          <p:cNvPr id="46" name="TextBox 23">
            <a:extLst>
              <a:ext uri="{FF2B5EF4-FFF2-40B4-BE49-F238E27FC236}">
                <a16:creationId xmlns:a16="http://schemas.microsoft.com/office/drawing/2014/main" id="{B07DB620-FE2F-87BD-EA71-FD2DDB36573E}"/>
              </a:ext>
            </a:extLst>
          </p:cNvPr>
          <p:cNvSpPr txBox="1"/>
          <p:nvPr/>
        </p:nvSpPr>
        <p:spPr>
          <a:xfrm>
            <a:off x="4680253" y="3848494"/>
            <a:ext cx="3074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Provar que o backup realmente funciona</a:t>
            </a:r>
          </a:p>
        </p:txBody>
      </p:sp>
      <p:sp>
        <p:nvSpPr>
          <p:cNvPr id="47" name="TextBox 23">
            <a:extLst>
              <a:ext uri="{FF2B5EF4-FFF2-40B4-BE49-F238E27FC236}">
                <a16:creationId xmlns:a16="http://schemas.microsoft.com/office/drawing/2014/main" id="{EAE57464-3E0B-5002-16CF-3FF001A8F08F}"/>
              </a:ext>
            </a:extLst>
          </p:cNvPr>
          <p:cNvSpPr txBox="1"/>
          <p:nvPr/>
        </p:nvSpPr>
        <p:spPr>
          <a:xfrm>
            <a:off x="4680253" y="4543070"/>
            <a:ext cx="3074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Relatórios de conformidade arquivados</a:t>
            </a:r>
          </a:p>
        </p:txBody>
      </p:sp>
      <p:sp>
        <p:nvSpPr>
          <p:cNvPr id="48" name="TextBox 23">
            <a:extLst>
              <a:ext uri="{FF2B5EF4-FFF2-40B4-BE49-F238E27FC236}">
                <a16:creationId xmlns:a16="http://schemas.microsoft.com/office/drawing/2014/main" id="{73895FFB-B920-68D5-1E3C-7F14C0C67189}"/>
              </a:ext>
            </a:extLst>
          </p:cNvPr>
          <p:cNvSpPr txBox="1"/>
          <p:nvPr/>
        </p:nvSpPr>
        <p:spPr>
          <a:xfrm>
            <a:off x="8643239" y="3135690"/>
            <a:ext cx="2708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Criptografia dos dados em repouso e em trânsito</a:t>
            </a:r>
          </a:p>
        </p:txBody>
      </p:sp>
      <p:sp>
        <p:nvSpPr>
          <p:cNvPr id="49" name="TextBox 23">
            <a:extLst>
              <a:ext uri="{FF2B5EF4-FFF2-40B4-BE49-F238E27FC236}">
                <a16:creationId xmlns:a16="http://schemas.microsoft.com/office/drawing/2014/main" id="{E2A1F714-2968-42B2-8E75-D0038C61A836}"/>
              </a:ext>
            </a:extLst>
          </p:cNvPr>
          <p:cNvSpPr txBox="1"/>
          <p:nvPr/>
        </p:nvSpPr>
        <p:spPr>
          <a:xfrm>
            <a:off x="8643238" y="5225971"/>
            <a:ext cx="270803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/>
              </a:rPr>
              <a:t>Proteção contra ransomware e deleção acidental</a:t>
            </a:r>
          </a:p>
        </p:txBody>
      </p:sp>
      <p:sp>
        <p:nvSpPr>
          <p:cNvPr id="50" name="TextBox 23">
            <a:extLst>
              <a:ext uri="{FF2B5EF4-FFF2-40B4-BE49-F238E27FC236}">
                <a16:creationId xmlns:a16="http://schemas.microsoft.com/office/drawing/2014/main" id="{3775B1BB-CA77-FAC9-4FE5-EECFF890D914}"/>
              </a:ext>
            </a:extLst>
          </p:cNvPr>
          <p:cNvSpPr txBox="1"/>
          <p:nvPr/>
        </p:nvSpPr>
        <p:spPr>
          <a:xfrm>
            <a:off x="8643239" y="3854083"/>
            <a:ext cx="2708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Imutabilidade dos registros críticos</a:t>
            </a:r>
          </a:p>
        </p:txBody>
      </p:sp>
      <p:sp>
        <p:nvSpPr>
          <p:cNvPr id="51" name="TextBox 23">
            <a:extLst>
              <a:ext uri="{FF2B5EF4-FFF2-40B4-BE49-F238E27FC236}">
                <a16:creationId xmlns:a16="http://schemas.microsoft.com/office/drawing/2014/main" id="{4B1FE762-E869-70EA-82F4-16A59F985A2D}"/>
              </a:ext>
            </a:extLst>
          </p:cNvPr>
          <p:cNvSpPr txBox="1"/>
          <p:nvPr/>
        </p:nvSpPr>
        <p:spPr>
          <a:xfrm>
            <a:off x="8643239" y="4543070"/>
            <a:ext cx="2708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Controle de acesso ao repositório</a:t>
            </a:r>
          </a:p>
        </p:txBody>
      </p:sp>
    </p:spTree>
    <p:extLst>
      <p:ext uri="{BB962C8B-B14F-4D97-AF65-F5344CB8AC3E}">
        <p14:creationId xmlns:p14="http://schemas.microsoft.com/office/powerpoint/2010/main" val="3158882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125B7-4362-E150-76C3-1B3D597C5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405DF62-2A24-8B57-66BE-840A262414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ounded Rectangle 11">
            <a:extLst>
              <a:ext uri="{FF2B5EF4-FFF2-40B4-BE49-F238E27FC236}">
                <a16:creationId xmlns:a16="http://schemas.microsoft.com/office/drawing/2014/main" id="{FA32A346-648D-BEC0-288C-9FA953660F70}"/>
              </a:ext>
            </a:extLst>
          </p:cNvPr>
          <p:cNvSpPr/>
          <p:nvPr/>
        </p:nvSpPr>
        <p:spPr>
          <a:xfrm>
            <a:off x="4466793" y="2346721"/>
            <a:ext cx="3511123" cy="3660789"/>
          </a:xfrm>
          <a:prstGeom prst="roundRect">
            <a:avLst/>
          </a:prstGeom>
          <a:gradFill>
            <a:gsLst>
              <a:gs pos="3000">
                <a:schemeClr val="bg1"/>
              </a:gs>
              <a:gs pos="100000">
                <a:schemeClr val="bg2"/>
              </a:gs>
            </a:gsLst>
            <a:lin ang="189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Work San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tângulo: Cantos Superiores Arredondados 2">
            <a:extLst>
              <a:ext uri="{FF2B5EF4-FFF2-40B4-BE49-F238E27FC236}">
                <a16:creationId xmlns:a16="http://schemas.microsoft.com/office/drawing/2014/main" id="{3A700431-B171-047F-CA63-BFC129A8BFB4}"/>
              </a:ext>
            </a:extLst>
          </p:cNvPr>
          <p:cNvSpPr/>
          <p:nvPr/>
        </p:nvSpPr>
        <p:spPr>
          <a:xfrm>
            <a:off x="4466793" y="2202485"/>
            <a:ext cx="3505927" cy="685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noProof="0"/>
          </a:p>
        </p:txBody>
      </p:sp>
      <p:sp>
        <p:nvSpPr>
          <p:cNvPr id="13" name="Rounded Rectangle 11">
            <a:extLst>
              <a:ext uri="{FF2B5EF4-FFF2-40B4-BE49-F238E27FC236}">
                <a16:creationId xmlns:a16="http://schemas.microsoft.com/office/drawing/2014/main" id="{15897B9B-DA60-FA16-2BFA-01002F5167F1}"/>
              </a:ext>
            </a:extLst>
          </p:cNvPr>
          <p:cNvSpPr/>
          <p:nvPr/>
        </p:nvSpPr>
        <p:spPr>
          <a:xfrm>
            <a:off x="667518" y="2346721"/>
            <a:ext cx="3511123" cy="3660789"/>
          </a:xfrm>
          <a:prstGeom prst="roundRect">
            <a:avLst/>
          </a:prstGeom>
          <a:gradFill>
            <a:gsLst>
              <a:gs pos="3000">
                <a:schemeClr val="bg1"/>
              </a:gs>
              <a:gs pos="100000">
                <a:schemeClr val="bg2"/>
              </a:gs>
            </a:gsLst>
            <a:lin ang="189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Work San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Rounded Rectangle 11">
            <a:extLst>
              <a:ext uri="{FF2B5EF4-FFF2-40B4-BE49-F238E27FC236}">
                <a16:creationId xmlns:a16="http://schemas.microsoft.com/office/drawing/2014/main" id="{1F59A00D-DE4A-FA89-9FF2-1DCAEB5FE920}"/>
              </a:ext>
            </a:extLst>
          </p:cNvPr>
          <p:cNvSpPr/>
          <p:nvPr/>
        </p:nvSpPr>
        <p:spPr>
          <a:xfrm>
            <a:off x="8272282" y="2346721"/>
            <a:ext cx="3511123" cy="3660789"/>
          </a:xfrm>
          <a:prstGeom prst="roundRect">
            <a:avLst/>
          </a:prstGeom>
          <a:gradFill>
            <a:gsLst>
              <a:gs pos="3000">
                <a:schemeClr val="bg1"/>
              </a:gs>
              <a:gs pos="100000">
                <a:schemeClr val="bg2"/>
              </a:gs>
            </a:gsLst>
            <a:lin ang="189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Work San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Retângulo: Cantos Superiores Arredondados 14">
            <a:extLst>
              <a:ext uri="{FF2B5EF4-FFF2-40B4-BE49-F238E27FC236}">
                <a16:creationId xmlns:a16="http://schemas.microsoft.com/office/drawing/2014/main" id="{761D49F3-7044-516C-BD35-2CA21A040198}"/>
              </a:ext>
            </a:extLst>
          </p:cNvPr>
          <p:cNvSpPr/>
          <p:nvPr/>
        </p:nvSpPr>
        <p:spPr>
          <a:xfrm>
            <a:off x="667518" y="2202485"/>
            <a:ext cx="3505927" cy="685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noProof="0"/>
          </a:p>
        </p:txBody>
      </p:sp>
      <p:sp>
        <p:nvSpPr>
          <p:cNvPr id="17" name="Retângulo: Cantos Superiores Arredondados 16">
            <a:extLst>
              <a:ext uri="{FF2B5EF4-FFF2-40B4-BE49-F238E27FC236}">
                <a16:creationId xmlns:a16="http://schemas.microsoft.com/office/drawing/2014/main" id="{AA81CE48-82D8-B91C-B070-7B024860FEAF}"/>
              </a:ext>
            </a:extLst>
          </p:cNvPr>
          <p:cNvSpPr/>
          <p:nvPr/>
        </p:nvSpPr>
        <p:spPr>
          <a:xfrm>
            <a:off x="8272282" y="2202485"/>
            <a:ext cx="3505927" cy="685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9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noProof="0"/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3A94240A-4BE6-866D-0C09-69131C9F13E0}"/>
              </a:ext>
            </a:extLst>
          </p:cNvPr>
          <p:cNvSpPr txBox="1"/>
          <p:nvPr/>
        </p:nvSpPr>
        <p:spPr>
          <a:xfrm>
            <a:off x="656963" y="2377765"/>
            <a:ext cx="3532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  <a:latin typeface="Alexandria ExtraBold" pitchFamily="2" charset="-78"/>
                <a:cs typeface="Alexandria ExtraBold" pitchFamily="2" charset="-78"/>
              </a:rPr>
              <a:t>Controle de Acesso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F0AF4197-9C7C-7ADC-1BE5-38CC99E7912C}"/>
              </a:ext>
            </a:extLst>
          </p:cNvPr>
          <p:cNvSpPr txBox="1"/>
          <p:nvPr/>
        </p:nvSpPr>
        <p:spPr>
          <a:xfrm>
            <a:off x="4492772" y="2401625"/>
            <a:ext cx="3461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  <a:latin typeface="Alexandria ExtraBold" pitchFamily="2" charset="-78"/>
                <a:cs typeface="Alexandria ExtraBold" pitchFamily="2" charset="-78"/>
              </a:rPr>
              <a:t>Monitoramento e Logs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AEB9F728-A2B0-1411-5FA1-A1A29416D1C8}"/>
              </a:ext>
            </a:extLst>
          </p:cNvPr>
          <p:cNvCxnSpPr>
            <a:cxnSpLocks/>
          </p:cNvCxnSpPr>
          <p:nvPr/>
        </p:nvCxnSpPr>
        <p:spPr>
          <a:xfrm>
            <a:off x="1557783" y="3758770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951967A4-F1B1-18D8-288D-983756B1A7D7}"/>
              </a:ext>
            </a:extLst>
          </p:cNvPr>
          <p:cNvCxnSpPr>
            <a:cxnSpLocks/>
          </p:cNvCxnSpPr>
          <p:nvPr/>
        </p:nvCxnSpPr>
        <p:spPr>
          <a:xfrm>
            <a:off x="1557783" y="4471574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70CCE273-A40D-DD2D-3806-BA86031F14D2}"/>
              </a:ext>
            </a:extLst>
          </p:cNvPr>
          <p:cNvCxnSpPr>
            <a:cxnSpLocks/>
          </p:cNvCxnSpPr>
          <p:nvPr/>
        </p:nvCxnSpPr>
        <p:spPr>
          <a:xfrm>
            <a:off x="1557783" y="5140444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TextBox 23">
            <a:extLst>
              <a:ext uri="{FF2B5EF4-FFF2-40B4-BE49-F238E27FC236}">
                <a16:creationId xmlns:a16="http://schemas.microsoft.com/office/drawing/2014/main" id="{F7171B66-CAAC-2BCD-5E98-10799C96D590}"/>
              </a:ext>
            </a:extLst>
          </p:cNvPr>
          <p:cNvSpPr txBox="1"/>
          <p:nvPr/>
        </p:nvSpPr>
        <p:spPr>
          <a:xfrm>
            <a:off x="840727" y="3134152"/>
            <a:ext cx="3058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Autenticação multifator (MFA) obrigatória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893E38-B3C6-E93A-D781-7F4F11E3EFCA}"/>
              </a:ext>
            </a:extLst>
          </p:cNvPr>
          <p:cNvSpPr txBox="1"/>
          <p:nvPr/>
        </p:nvSpPr>
        <p:spPr>
          <a:xfrm>
            <a:off x="898140" y="5225971"/>
            <a:ext cx="2943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Gestão de identidades e acessos (IAM)</a:t>
            </a: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85C0E10C-B8FF-5385-204A-59E07318FCA8}"/>
              </a:ext>
            </a:extLst>
          </p:cNvPr>
          <p:cNvSpPr txBox="1"/>
          <p:nvPr/>
        </p:nvSpPr>
        <p:spPr>
          <a:xfrm>
            <a:off x="1054735" y="3857108"/>
            <a:ext cx="2729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Princípio do privilégio mínimo</a:t>
            </a:r>
          </a:p>
        </p:txBody>
      </p:sp>
      <p:sp>
        <p:nvSpPr>
          <p:cNvPr id="26" name="TextBox 23">
            <a:extLst>
              <a:ext uri="{FF2B5EF4-FFF2-40B4-BE49-F238E27FC236}">
                <a16:creationId xmlns:a16="http://schemas.microsoft.com/office/drawing/2014/main" id="{FD086398-F58E-87DF-3DA5-10FA22C2BC63}"/>
              </a:ext>
            </a:extLst>
          </p:cNvPr>
          <p:cNvSpPr txBox="1"/>
          <p:nvPr/>
        </p:nvSpPr>
        <p:spPr>
          <a:xfrm>
            <a:off x="840727" y="4536984"/>
            <a:ext cx="3058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Política de senhas com renovação periódica</a:t>
            </a:r>
          </a:p>
        </p:txBody>
      </p: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EFDBF283-6A25-7BD7-B1B6-44BC49DA3044}"/>
              </a:ext>
            </a:extLst>
          </p:cNvPr>
          <p:cNvCxnSpPr>
            <a:cxnSpLocks/>
          </p:cNvCxnSpPr>
          <p:nvPr/>
        </p:nvCxnSpPr>
        <p:spPr>
          <a:xfrm>
            <a:off x="5433097" y="3758770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68D54F81-811E-5804-2192-17B0EA4463A1}"/>
              </a:ext>
            </a:extLst>
          </p:cNvPr>
          <p:cNvCxnSpPr>
            <a:cxnSpLocks/>
          </p:cNvCxnSpPr>
          <p:nvPr/>
        </p:nvCxnSpPr>
        <p:spPr>
          <a:xfrm>
            <a:off x="5433097" y="4471574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679973AD-C40E-2974-97DE-8126A071A517}"/>
              </a:ext>
            </a:extLst>
          </p:cNvPr>
          <p:cNvCxnSpPr>
            <a:cxnSpLocks/>
          </p:cNvCxnSpPr>
          <p:nvPr/>
        </p:nvCxnSpPr>
        <p:spPr>
          <a:xfrm>
            <a:off x="5433097" y="5140444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129A925F-4F8A-CB02-803D-7633A45BC9C5}"/>
              </a:ext>
            </a:extLst>
          </p:cNvPr>
          <p:cNvCxnSpPr>
            <a:cxnSpLocks/>
          </p:cNvCxnSpPr>
          <p:nvPr/>
        </p:nvCxnSpPr>
        <p:spPr>
          <a:xfrm>
            <a:off x="9162547" y="3757425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A9B09213-34F1-8E04-2137-7CC2DE763BBC}"/>
              </a:ext>
            </a:extLst>
          </p:cNvPr>
          <p:cNvCxnSpPr>
            <a:cxnSpLocks/>
          </p:cNvCxnSpPr>
          <p:nvPr/>
        </p:nvCxnSpPr>
        <p:spPr>
          <a:xfrm>
            <a:off x="9162547" y="4470229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9102436C-ADBB-43EB-A9AD-C691825B4F44}"/>
              </a:ext>
            </a:extLst>
          </p:cNvPr>
          <p:cNvCxnSpPr>
            <a:cxnSpLocks/>
          </p:cNvCxnSpPr>
          <p:nvPr/>
        </p:nvCxnSpPr>
        <p:spPr>
          <a:xfrm>
            <a:off x="9162547" y="5139099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3" name="TextBox 23">
            <a:extLst>
              <a:ext uri="{FF2B5EF4-FFF2-40B4-BE49-F238E27FC236}">
                <a16:creationId xmlns:a16="http://schemas.microsoft.com/office/drawing/2014/main" id="{5D0F95E0-5E05-0207-5590-0C4D085493FD}"/>
              </a:ext>
            </a:extLst>
          </p:cNvPr>
          <p:cNvSpPr txBox="1"/>
          <p:nvPr/>
        </p:nvSpPr>
        <p:spPr>
          <a:xfrm>
            <a:off x="4680253" y="3135690"/>
            <a:ext cx="3074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Logs automáticos de todas as operações críticas</a:t>
            </a:r>
          </a:p>
        </p:txBody>
      </p:sp>
      <p:sp>
        <p:nvSpPr>
          <p:cNvPr id="34" name="TextBox 23">
            <a:extLst>
              <a:ext uri="{FF2B5EF4-FFF2-40B4-BE49-F238E27FC236}">
                <a16:creationId xmlns:a16="http://schemas.microsoft.com/office/drawing/2014/main" id="{837D4927-5EDD-8A8A-9C31-ECCFD229413E}"/>
              </a:ext>
            </a:extLst>
          </p:cNvPr>
          <p:cNvSpPr txBox="1"/>
          <p:nvPr/>
        </p:nvSpPr>
        <p:spPr>
          <a:xfrm>
            <a:off x="4680253" y="5225971"/>
            <a:ext cx="3074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Retenção conforme prazo normativo</a:t>
            </a:r>
          </a:p>
        </p:txBody>
      </p:sp>
      <p:sp>
        <p:nvSpPr>
          <p:cNvPr id="35" name="TextBox 23">
            <a:extLst>
              <a:ext uri="{FF2B5EF4-FFF2-40B4-BE49-F238E27FC236}">
                <a16:creationId xmlns:a16="http://schemas.microsoft.com/office/drawing/2014/main" id="{11A41E12-7229-798B-6C7A-F07DF839216B}"/>
              </a:ext>
            </a:extLst>
          </p:cNvPr>
          <p:cNvSpPr txBox="1"/>
          <p:nvPr/>
        </p:nvSpPr>
        <p:spPr>
          <a:xfrm>
            <a:off x="4680253" y="3848494"/>
            <a:ext cx="3074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Armazenamento imutável dos registros</a:t>
            </a:r>
          </a:p>
        </p:txBody>
      </p:sp>
      <p:sp>
        <p:nvSpPr>
          <p:cNvPr id="36" name="TextBox 23">
            <a:extLst>
              <a:ext uri="{FF2B5EF4-FFF2-40B4-BE49-F238E27FC236}">
                <a16:creationId xmlns:a16="http://schemas.microsoft.com/office/drawing/2014/main" id="{11FEF2AF-523A-AF07-66A3-02677FAE4746}"/>
              </a:ext>
            </a:extLst>
          </p:cNvPr>
          <p:cNvSpPr txBox="1"/>
          <p:nvPr/>
        </p:nvSpPr>
        <p:spPr>
          <a:xfrm>
            <a:off x="4680253" y="4543070"/>
            <a:ext cx="3074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Rastreabilidade de usuário, data e hora</a:t>
            </a:r>
          </a:p>
        </p:txBody>
      </p:sp>
      <p:sp>
        <p:nvSpPr>
          <p:cNvPr id="37" name="TextBox 23">
            <a:extLst>
              <a:ext uri="{FF2B5EF4-FFF2-40B4-BE49-F238E27FC236}">
                <a16:creationId xmlns:a16="http://schemas.microsoft.com/office/drawing/2014/main" id="{F9BE5032-CAC1-962E-4B1B-A56457097FBC}"/>
              </a:ext>
            </a:extLst>
          </p:cNvPr>
          <p:cNvSpPr txBox="1"/>
          <p:nvPr/>
        </p:nvSpPr>
        <p:spPr>
          <a:xfrm>
            <a:off x="8643239" y="3135690"/>
            <a:ext cx="2708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Processo formal documentado</a:t>
            </a:r>
          </a:p>
        </p:txBody>
      </p:sp>
      <p:sp>
        <p:nvSpPr>
          <p:cNvPr id="39" name="TextBox 23">
            <a:extLst>
              <a:ext uri="{FF2B5EF4-FFF2-40B4-BE49-F238E27FC236}">
                <a16:creationId xmlns:a16="http://schemas.microsoft.com/office/drawing/2014/main" id="{62E937CF-8FFB-A115-5002-C5C992B258EF}"/>
              </a:ext>
            </a:extLst>
          </p:cNvPr>
          <p:cNvSpPr txBox="1"/>
          <p:nvPr/>
        </p:nvSpPr>
        <p:spPr>
          <a:xfrm>
            <a:off x="8643239" y="3854083"/>
            <a:ext cx="2708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Classificação e resposta a incidentes</a:t>
            </a:r>
          </a:p>
        </p:txBody>
      </p:sp>
      <p:sp>
        <p:nvSpPr>
          <p:cNvPr id="40" name="TextBox 23">
            <a:extLst>
              <a:ext uri="{FF2B5EF4-FFF2-40B4-BE49-F238E27FC236}">
                <a16:creationId xmlns:a16="http://schemas.microsoft.com/office/drawing/2014/main" id="{04471B0D-46D2-FC6B-133C-4B91A2717C9A}"/>
              </a:ext>
            </a:extLst>
          </p:cNvPr>
          <p:cNvSpPr txBox="1"/>
          <p:nvPr/>
        </p:nvSpPr>
        <p:spPr>
          <a:xfrm>
            <a:off x="8643239" y="4543070"/>
            <a:ext cx="270803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/>
              </a:rPr>
              <a:t>Comunicação e escalada de incidentes definidas</a:t>
            </a:r>
          </a:p>
        </p:txBody>
      </p:sp>
      <p:sp>
        <p:nvSpPr>
          <p:cNvPr id="41" name="TextBox 24">
            <a:extLst>
              <a:ext uri="{FF2B5EF4-FFF2-40B4-BE49-F238E27FC236}">
                <a16:creationId xmlns:a16="http://schemas.microsoft.com/office/drawing/2014/main" id="{91F4C088-7DB3-6E7D-8D90-D922572E238B}"/>
              </a:ext>
            </a:extLst>
          </p:cNvPr>
          <p:cNvSpPr txBox="1"/>
          <p:nvPr/>
        </p:nvSpPr>
        <p:spPr>
          <a:xfrm>
            <a:off x="8294528" y="2360719"/>
            <a:ext cx="3461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  <a:latin typeface="Alexandria ExtraBold" pitchFamily="2" charset="-78"/>
                <a:cs typeface="Alexandria ExtraBold" pitchFamily="2" charset="-78"/>
              </a:rPr>
              <a:t>Gestão de Incidentes</a:t>
            </a:r>
          </a:p>
        </p:txBody>
      </p:sp>
      <p:sp>
        <p:nvSpPr>
          <p:cNvPr id="42" name="Google Shape;1349;p106">
            <a:extLst>
              <a:ext uri="{FF2B5EF4-FFF2-40B4-BE49-F238E27FC236}">
                <a16:creationId xmlns:a16="http://schemas.microsoft.com/office/drawing/2014/main" id="{FD1FB2DF-9595-23EC-0005-9BC57ADB6EDB}"/>
              </a:ext>
            </a:extLst>
          </p:cNvPr>
          <p:cNvSpPr txBox="1">
            <a:spLocks noGrp="1"/>
          </p:cNvSpPr>
          <p:nvPr/>
        </p:nvSpPr>
        <p:spPr>
          <a:xfrm>
            <a:off x="682992" y="800444"/>
            <a:ext cx="7811784" cy="143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600" noProof="0">
                <a:solidFill>
                  <a:schemeClr val="bg1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Acesso, monitoramento e gestão de incidentes</a:t>
            </a:r>
            <a:endParaRPr lang="pt-BR" sz="3600" noProof="0">
              <a:solidFill>
                <a:schemeClr val="bg1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43" name="Google Shape;1349;p106">
            <a:extLst>
              <a:ext uri="{FF2B5EF4-FFF2-40B4-BE49-F238E27FC236}">
                <a16:creationId xmlns:a16="http://schemas.microsoft.com/office/drawing/2014/main" id="{F776CDFF-6735-7CB8-FD17-C9FDDD3D0CF2}"/>
              </a:ext>
            </a:extLst>
          </p:cNvPr>
          <p:cNvSpPr txBox="1">
            <a:spLocks noGrp="1"/>
          </p:cNvSpPr>
          <p:nvPr/>
        </p:nvSpPr>
        <p:spPr>
          <a:xfrm>
            <a:off x="692136" y="683439"/>
            <a:ext cx="5333760" cy="28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kern="0" spc="200" noProof="0">
                <a:solidFill>
                  <a:schemeClr val="bg1"/>
                </a:solidFill>
                <a:latin typeface="Alexandria Medium" pitchFamily="2" charset="-78"/>
                <a:cs typeface="Alexandria Medium" pitchFamily="2" charset="-78"/>
              </a:rPr>
              <a:t>REQUISITOS OBRIGATÓRIOS  —  PARTE 2 DE 2</a:t>
            </a:r>
            <a:endParaRPr lang="pt-BR" sz="800" noProof="0">
              <a:solidFill>
                <a:schemeClr val="bg1"/>
              </a:solidFill>
              <a:latin typeface="Alexandria Medium" pitchFamily="2" charset="-78"/>
              <a:cs typeface="Alexandria Medium" pitchFamily="2" charset="-78"/>
            </a:endParaRP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E404D421-1326-BD27-E305-EF79033079C5}"/>
              </a:ext>
            </a:extLst>
          </p:cNvPr>
          <p:cNvSpPr txBox="1"/>
          <p:nvPr/>
        </p:nvSpPr>
        <p:spPr>
          <a:xfrm>
            <a:off x="8669216" y="5305069"/>
            <a:ext cx="270803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600"/>
              </a:spcAft>
              <a:buSzPct val="100000"/>
            </a:pPr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/>
              </a:rPr>
              <a:t>Avaliações periódicas de vulnerabilidades e riscos</a:t>
            </a:r>
          </a:p>
        </p:txBody>
      </p:sp>
    </p:spTree>
    <p:extLst>
      <p:ext uri="{BB962C8B-B14F-4D97-AF65-F5344CB8AC3E}">
        <p14:creationId xmlns:p14="http://schemas.microsoft.com/office/powerpoint/2010/main" val="479194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70F93-79DB-353E-002B-80E91B1DD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49;p106">
            <a:extLst>
              <a:ext uri="{FF2B5EF4-FFF2-40B4-BE49-F238E27FC236}">
                <a16:creationId xmlns:a16="http://schemas.microsoft.com/office/drawing/2014/main" id="{B457301A-B01D-F6C9-FDF7-3E0F163B08F8}"/>
              </a:ext>
            </a:extLst>
          </p:cNvPr>
          <p:cNvSpPr txBox="1">
            <a:spLocks noGrp="1"/>
          </p:cNvSpPr>
          <p:nvPr/>
        </p:nvSpPr>
        <p:spPr>
          <a:xfrm>
            <a:off x="647193" y="2509345"/>
            <a:ext cx="5892906" cy="143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O </a:t>
            </a:r>
            <a:r>
              <a:rPr lang="pt-BR" b="1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P</a:t>
            </a:r>
            <a:r>
              <a:rPr lang="pt-BR" b="1" noProof="0" err="1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lano</a:t>
            </a:r>
            <a:r>
              <a:rPr lang="pt-BR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 de </a:t>
            </a:r>
            <a:r>
              <a:rPr lang="pt-BR" b="1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C</a:t>
            </a:r>
            <a:r>
              <a:rPr lang="pt-BR" b="1" noProof="0" err="1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ontinuidade</a:t>
            </a:r>
            <a:r>
              <a:rPr lang="pt-BR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 </a:t>
            </a:r>
          </a:p>
          <a:p>
            <a:r>
              <a:rPr lang="pt-BR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de Negócios (PCN)</a:t>
            </a:r>
            <a:endParaRPr lang="pt-BR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  <a:p>
            <a:r>
              <a:rPr lang="pt-BR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agora é exigência obrigatória</a:t>
            </a:r>
            <a:endParaRPr lang="pt-BR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3" name="Google Shape;1349;p106">
            <a:extLst>
              <a:ext uri="{FF2B5EF4-FFF2-40B4-BE49-F238E27FC236}">
                <a16:creationId xmlns:a16="http://schemas.microsoft.com/office/drawing/2014/main" id="{113A72D0-61CF-DD31-6712-1B964C846759}"/>
              </a:ext>
            </a:extLst>
          </p:cNvPr>
          <p:cNvSpPr txBox="1">
            <a:spLocks noGrp="1"/>
          </p:cNvSpPr>
          <p:nvPr/>
        </p:nvSpPr>
        <p:spPr>
          <a:xfrm>
            <a:off x="656336" y="2392340"/>
            <a:ext cx="5333760" cy="28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kern="0" spc="200" noProof="0">
                <a:solidFill>
                  <a:srgbClr val="0069FF"/>
                </a:solidFill>
                <a:latin typeface="Alexandria Medium" pitchFamily="2" charset="-78"/>
                <a:cs typeface="Alexandria Medium" pitchFamily="2" charset="-78"/>
              </a:rPr>
              <a:t>CONTINUIDADE DE NEGÓCIOS</a:t>
            </a:r>
            <a:endParaRPr lang="pt-BR" sz="8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6DD664D2-72AB-C516-4CB6-5AB450DCA368}"/>
              </a:ext>
            </a:extLst>
          </p:cNvPr>
          <p:cNvSpPr/>
          <p:nvPr/>
        </p:nvSpPr>
        <p:spPr>
          <a:xfrm>
            <a:off x="7289522" y="2333213"/>
            <a:ext cx="3352818" cy="117762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4BD57946-7F0E-83E0-A80E-59F5EC96CE1E}"/>
              </a:ext>
            </a:extLst>
          </p:cNvPr>
          <p:cNvSpPr/>
          <p:nvPr/>
        </p:nvSpPr>
        <p:spPr>
          <a:xfrm>
            <a:off x="7289519" y="3671227"/>
            <a:ext cx="3352818" cy="117762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755A561-958B-7A56-F8FE-0FDF7FBFDF29}"/>
              </a:ext>
            </a:extLst>
          </p:cNvPr>
          <p:cNvSpPr/>
          <p:nvPr/>
        </p:nvSpPr>
        <p:spPr>
          <a:xfrm>
            <a:off x="7267523" y="5009239"/>
            <a:ext cx="3352818" cy="103750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333BA871-899C-1557-9706-CCC2D1CD5DAE}"/>
              </a:ext>
            </a:extLst>
          </p:cNvPr>
          <p:cNvSpPr/>
          <p:nvPr/>
        </p:nvSpPr>
        <p:spPr>
          <a:xfrm>
            <a:off x="7267523" y="1018709"/>
            <a:ext cx="3352818" cy="117762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1A09A175-7693-E0E9-C8C1-44AD6FDC24E1}"/>
              </a:ext>
            </a:extLst>
          </p:cNvPr>
          <p:cNvSpPr txBox="1">
            <a:spLocks/>
          </p:cNvSpPr>
          <p:nvPr/>
        </p:nvSpPr>
        <p:spPr>
          <a:xfrm>
            <a:off x="7300076" y="1429898"/>
            <a:ext cx="3330822" cy="666463"/>
          </a:xfrm>
          <a:prstGeom prst="rect">
            <a:avLst/>
          </a:prstGeom>
        </p:spPr>
        <p:txBody>
          <a:bodyPr vert="horz" lIns="91433" tIns="45716" rIns="91433" bIns="45716" rtlCol="0" anchor="ctr">
            <a:noAutofit/>
          </a:bodyPr>
          <a:lstStyle>
            <a:defPPr>
              <a:defRPr lang="pt-BR"/>
            </a:defPPr>
            <a:lvl1pPr marL="0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35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5869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3804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1738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9673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607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55542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63476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buSzPct val="100000"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Políticas, controles técnicos e treinamentos para reduzir probabilidade de incidentes.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CCFBAA6-F42E-87FE-7D39-BEE646CAA898}"/>
              </a:ext>
            </a:extLst>
          </p:cNvPr>
          <p:cNvSpPr txBox="1">
            <a:spLocks/>
          </p:cNvSpPr>
          <p:nvPr/>
        </p:nvSpPr>
        <p:spPr>
          <a:xfrm>
            <a:off x="7955670" y="1193046"/>
            <a:ext cx="2019636" cy="24236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pt-BR"/>
            </a:defPPr>
            <a:lvl1pPr marL="0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35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5869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3804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1738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9673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607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55542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63476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>
                <a:solidFill>
                  <a:srgbClr val="0069FF"/>
                </a:solidFill>
                <a:latin typeface="Alexandria ExtraBold" pitchFamily="2" charset="-78"/>
                <a:cs typeface="Alexandria ExtraBold" pitchFamily="2" charset="-78"/>
              </a:rPr>
              <a:t>Prevenção</a:t>
            </a:r>
            <a:endParaRPr lang="pt-BR" sz="1600">
              <a:solidFill>
                <a:srgbClr val="0069FF"/>
              </a:solidFill>
              <a:latin typeface="Alexandria ExtraBold" pitchFamily="2" charset="-78"/>
              <a:cs typeface="Alexandria ExtraBold" pitchFamily="2" charset="-78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12FA2980-53E1-AEB8-FF04-BFE70CC33402}"/>
              </a:ext>
            </a:extLst>
          </p:cNvPr>
          <p:cNvSpPr txBox="1">
            <a:spLocks/>
          </p:cNvSpPr>
          <p:nvPr/>
        </p:nvSpPr>
        <p:spPr>
          <a:xfrm>
            <a:off x="7373692" y="2741769"/>
            <a:ext cx="3184467" cy="618742"/>
          </a:xfrm>
          <a:prstGeom prst="rect">
            <a:avLst/>
          </a:prstGeom>
        </p:spPr>
        <p:txBody>
          <a:bodyPr vert="horz" lIns="91433" tIns="45716" rIns="91433" bIns="45716" rtlCol="0" anchor="ctr">
            <a:noAutofit/>
          </a:bodyPr>
          <a:lstStyle>
            <a:defPPr>
              <a:defRPr lang="pt-BR"/>
            </a:defPPr>
            <a:lvl1pPr marL="0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35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5869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3804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1738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9673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607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55542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63476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buSzPct val="100000"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Monitoramento contínuo para identificar anomalias e ameaças em tempo real.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03AC486B-8270-5774-1EDF-4023AD4A6021}"/>
              </a:ext>
            </a:extLst>
          </p:cNvPr>
          <p:cNvSpPr txBox="1">
            <a:spLocks/>
          </p:cNvSpPr>
          <p:nvPr/>
        </p:nvSpPr>
        <p:spPr>
          <a:xfrm>
            <a:off x="8329683" y="2504857"/>
            <a:ext cx="1272489" cy="20394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pt-BR"/>
            </a:defPPr>
            <a:lvl1pPr marL="0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35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5869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3804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1738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9673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607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55542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63476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>
                <a:solidFill>
                  <a:srgbClr val="0069FF"/>
                </a:solidFill>
                <a:latin typeface="Alexandria ExtraBold" pitchFamily="2" charset="-78"/>
                <a:cs typeface="Alexandria ExtraBold" pitchFamily="2" charset="-78"/>
              </a:rPr>
              <a:t>Detecção</a:t>
            </a:r>
            <a:endParaRPr lang="pt-BR" sz="1600">
              <a:solidFill>
                <a:srgbClr val="0069FF"/>
              </a:solidFill>
              <a:latin typeface="Alexandria ExtraBold" pitchFamily="2" charset="-78"/>
              <a:cs typeface="Alexandria ExtraBold" pitchFamily="2" charset="-78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CE0FC3C4-C0FC-0BB0-03FD-089438560989}"/>
              </a:ext>
            </a:extLst>
          </p:cNvPr>
          <p:cNvSpPr txBox="1">
            <a:spLocks/>
          </p:cNvSpPr>
          <p:nvPr/>
        </p:nvSpPr>
        <p:spPr>
          <a:xfrm>
            <a:off x="7546724" y="3002850"/>
            <a:ext cx="3540840" cy="433631"/>
          </a:xfrm>
          <a:prstGeom prst="rect">
            <a:avLst/>
          </a:prstGeom>
        </p:spPr>
        <p:txBody>
          <a:bodyPr vert="horz" lIns="91433" tIns="45716" rIns="91433" bIns="45716" rtlCol="0" anchor="ctr">
            <a:noAutofit/>
          </a:bodyPr>
          <a:lstStyle>
            <a:defPPr>
              <a:defRPr lang="pt-BR"/>
            </a:defPPr>
            <a:lvl1pPr marL="0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35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5869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3804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1738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9673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607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55542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63476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pt-BR" sz="1183" b="0" i="0" u="none" strike="noStrike" kern="1200" cap="none" spc="0" normalizeH="0" baseline="0" noProof="0">
              <a:ln>
                <a:noFill/>
              </a:ln>
              <a:solidFill>
                <a:srgbClr val="00A7D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Poppins SemiBold" panose="00000700000000000000" pitchFamily="2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AF2A3402-E31E-B41E-997B-78F7AD1D2F01}"/>
              </a:ext>
            </a:extLst>
          </p:cNvPr>
          <p:cNvSpPr txBox="1">
            <a:spLocks/>
          </p:cNvSpPr>
          <p:nvPr/>
        </p:nvSpPr>
        <p:spPr>
          <a:xfrm>
            <a:off x="7414128" y="4088624"/>
            <a:ext cx="3103597" cy="635411"/>
          </a:xfrm>
          <a:prstGeom prst="rect">
            <a:avLst/>
          </a:prstGeom>
        </p:spPr>
        <p:txBody>
          <a:bodyPr vert="horz" lIns="91433" tIns="45716" rIns="91433" bIns="45716" rtlCol="0" anchor="ctr">
            <a:noAutofit/>
          </a:bodyPr>
          <a:lstStyle>
            <a:defPPr>
              <a:defRPr lang="pt-BR"/>
            </a:defPPr>
            <a:lvl1pPr marL="0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35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5869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3804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1738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9673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607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55542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63476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buSzPct val="100000"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Processos claros de contenção, comunicação e acionamento de responsáveis.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5F2F9DDF-D7E6-9C43-20A3-C05F5B9DFF31}"/>
              </a:ext>
            </a:extLst>
          </p:cNvPr>
          <p:cNvSpPr txBox="1">
            <a:spLocks/>
          </p:cNvSpPr>
          <p:nvPr/>
        </p:nvSpPr>
        <p:spPr>
          <a:xfrm>
            <a:off x="8348270" y="3837899"/>
            <a:ext cx="1191324" cy="20993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pt-BR"/>
            </a:defPPr>
            <a:lvl1pPr marL="0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35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5869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3804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1738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9673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607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55542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63476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>
                <a:solidFill>
                  <a:srgbClr val="0069FF"/>
                </a:solidFill>
                <a:latin typeface="Alexandria ExtraBold" pitchFamily="2" charset="-78"/>
                <a:cs typeface="Alexandria ExtraBold" pitchFamily="2" charset="-78"/>
              </a:rPr>
              <a:t>Resposta</a:t>
            </a:r>
            <a:endParaRPr lang="pt-BR" sz="1600">
              <a:solidFill>
                <a:srgbClr val="0069FF"/>
              </a:solidFill>
              <a:latin typeface="Alexandria ExtraBold" pitchFamily="2" charset="-78"/>
              <a:cs typeface="Alexandria ExtraBold" pitchFamily="2" charset="-78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C2296DFB-EF4F-5C43-2499-E50EAAF54DFE}"/>
              </a:ext>
            </a:extLst>
          </p:cNvPr>
          <p:cNvSpPr txBox="1">
            <a:spLocks/>
          </p:cNvSpPr>
          <p:nvPr/>
        </p:nvSpPr>
        <p:spPr>
          <a:xfrm>
            <a:off x="7934114" y="5119705"/>
            <a:ext cx="2019636" cy="24236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pt-BR"/>
            </a:defPPr>
            <a:lvl1pPr marL="0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35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5869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3804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1738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9673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607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55542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63476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>
                <a:solidFill>
                  <a:srgbClr val="0069FF"/>
                </a:solidFill>
                <a:latin typeface="Alexandria ExtraBold" pitchFamily="2" charset="-78"/>
                <a:cs typeface="Alexandria ExtraBold" pitchFamily="2" charset="-78"/>
              </a:rPr>
              <a:t>Recuperação</a:t>
            </a:r>
            <a:endParaRPr lang="pt-BR" sz="1600">
              <a:solidFill>
                <a:srgbClr val="0069FF"/>
              </a:solidFill>
              <a:latin typeface="Alexandria ExtraBold" pitchFamily="2" charset="-78"/>
              <a:cs typeface="Alexandria ExtraBold" pitchFamily="2" charset="-78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403DC595-E974-E986-AE5C-40DBF2220EE8}"/>
              </a:ext>
            </a:extLst>
          </p:cNvPr>
          <p:cNvSpPr txBox="1">
            <a:spLocks/>
          </p:cNvSpPr>
          <p:nvPr/>
        </p:nvSpPr>
        <p:spPr>
          <a:xfrm>
            <a:off x="7681998" y="5301480"/>
            <a:ext cx="2567856" cy="745266"/>
          </a:xfrm>
          <a:prstGeom prst="rect">
            <a:avLst/>
          </a:prstGeom>
        </p:spPr>
        <p:txBody>
          <a:bodyPr vert="horz" lIns="91433" tIns="45716" rIns="91433" bIns="45716" rtlCol="0" anchor="ctr">
            <a:noAutofit/>
          </a:bodyPr>
          <a:lstStyle>
            <a:defPPr>
              <a:defRPr lang="pt-BR"/>
            </a:defPPr>
            <a:lvl1pPr marL="0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35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15869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23804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31738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9673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607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55542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63476" algn="l" defTabSz="415869" rtl="0" eaLnBrk="1" latinLnBrk="0" hangingPunct="1">
              <a:defRPr sz="8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9076">
              <a:buClr>
                <a:srgbClr val="000000"/>
              </a:buClr>
              <a:defRPr/>
            </a:pPr>
            <a:r>
              <a:rPr lang="pt-BR" sz="12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Restauração dos sistemas e dados com o menor tempo possível (RTO/RPO definidos).</a:t>
            </a: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rgbClr val="033158"/>
              </a:solidFill>
              <a:effectLst/>
              <a:uLnTx/>
              <a:uFillTx/>
              <a:latin typeface="Alexandria Light" pitchFamily="2" charset="-78"/>
              <a:ea typeface="+mn-ea"/>
              <a:cs typeface="Alexandria Light" pitchFamily="2" charset="-78"/>
              <a:sym typeface="Arial"/>
            </a:endParaRP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93FE7376-147C-0DBB-9E1E-94D6C4E969E6}"/>
              </a:ext>
            </a:extLst>
          </p:cNvPr>
          <p:cNvSpPr txBox="1"/>
          <p:nvPr/>
        </p:nvSpPr>
        <p:spPr>
          <a:xfrm>
            <a:off x="670538" y="4066186"/>
            <a:ext cx="5602427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SzPct val="100000"/>
            </a:pPr>
            <a:r>
              <a:rPr lang="pt-BR" sz="1200" noProof="0">
                <a:solidFill>
                  <a:srgbClr val="033158"/>
                </a:solidFill>
                <a:latin typeface="Alexandria Medium" pitchFamily="2" charset="-78"/>
                <a:cs typeface="Alexandria Medium" pitchFamily="2" charset="-78"/>
              </a:rPr>
              <a:t>Sem PCN, o cartório não atende à norma, independentemente dos demais investimentos em TI.</a:t>
            </a:r>
          </a:p>
          <a:p>
            <a:pPr>
              <a:spcAft>
                <a:spcPts val="600"/>
              </a:spcAft>
              <a:buSzPct val="100000"/>
            </a:pPr>
            <a:endParaRPr lang="pt-BR" sz="1200" noProof="0">
              <a:latin typeface="Alexandria Light" pitchFamily="2" charset="-78"/>
              <a:cs typeface="Alexandria Ligh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3466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: Cantos Diagonais Arredondados 21">
            <a:extLst>
              <a:ext uri="{FF2B5EF4-FFF2-40B4-BE49-F238E27FC236}">
                <a16:creationId xmlns:a16="http://schemas.microsoft.com/office/drawing/2014/main" id="{AFF18FCA-2B29-61CD-0754-C9E22D6959B9}"/>
              </a:ext>
            </a:extLst>
          </p:cNvPr>
          <p:cNvSpPr/>
          <p:nvPr/>
        </p:nvSpPr>
        <p:spPr>
          <a:xfrm flipH="1">
            <a:off x="10781413" y="4679578"/>
            <a:ext cx="1410585" cy="2178422"/>
          </a:xfrm>
          <a:prstGeom prst="round2DiagRect">
            <a:avLst/>
          </a:prstGeom>
          <a:solidFill>
            <a:srgbClr val="0331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1BF68CE-BB0C-7CFA-2CCF-C62865429BC6}"/>
              </a:ext>
            </a:extLst>
          </p:cNvPr>
          <p:cNvSpPr txBox="1">
            <a:spLocks/>
          </p:cNvSpPr>
          <p:nvPr/>
        </p:nvSpPr>
        <p:spPr>
          <a:xfrm>
            <a:off x="873241" y="2765520"/>
            <a:ext cx="3367058" cy="11440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200">
                <a:solidFill>
                  <a:schemeClr val="bg1">
                    <a:lumMod val="50000"/>
                  </a:schemeClr>
                </a:solidFill>
                <a:latin typeface="Alexandria Light" pitchFamily="2" charset="-78"/>
                <a:cs typeface="Alexandria Light" pitchFamily="2" charset="-78"/>
              </a:rPr>
              <a:t>O CNJ pode aplicar penalidades diretas ao cartório e ao notário/registrador responsável por descumprimento da norma.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E83D360-3693-4F20-BA92-56D5F5811C55}"/>
              </a:ext>
            </a:extLst>
          </p:cNvPr>
          <p:cNvSpPr txBox="1">
            <a:spLocks/>
          </p:cNvSpPr>
          <p:nvPr/>
        </p:nvSpPr>
        <p:spPr>
          <a:xfrm>
            <a:off x="873239" y="2494967"/>
            <a:ext cx="3464705" cy="2705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200">
                <a:solidFill>
                  <a:srgbClr val="033158"/>
                </a:solidFill>
                <a:latin typeface="Alexandria Medium"/>
                <a:cs typeface="Alexandria Medium" pitchFamily="2" charset="-78"/>
              </a:rPr>
              <a:t>Sanções administrativas</a:t>
            </a:r>
            <a:endParaRPr lang="pt-BR" sz="1200">
              <a:solidFill>
                <a:srgbClr val="033158"/>
              </a:solidFill>
              <a:latin typeface="Alexandria Medium" pitchFamily="2" charset="-78"/>
              <a:cs typeface="Alexandria Medium" pitchFamily="2" charset="-78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2B867F49-ECBD-C261-2E06-0C6451306A87}"/>
              </a:ext>
            </a:extLst>
          </p:cNvPr>
          <p:cNvCxnSpPr>
            <a:cxnSpLocks/>
          </p:cNvCxnSpPr>
          <p:nvPr/>
        </p:nvCxnSpPr>
        <p:spPr>
          <a:xfrm flipH="1">
            <a:off x="790115" y="2630244"/>
            <a:ext cx="1" cy="1279305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ítulo 1">
            <a:extLst>
              <a:ext uri="{FF2B5EF4-FFF2-40B4-BE49-F238E27FC236}">
                <a16:creationId xmlns:a16="http://schemas.microsoft.com/office/drawing/2014/main" id="{AA105866-7980-CB62-808E-227819351912}"/>
              </a:ext>
            </a:extLst>
          </p:cNvPr>
          <p:cNvSpPr txBox="1">
            <a:spLocks/>
          </p:cNvSpPr>
          <p:nvPr/>
        </p:nvSpPr>
        <p:spPr>
          <a:xfrm>
            <a:off x="873240" y="4679578"/>
            <a:ext cx="3376573" cy="14145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200">
                <a:solidFill>
                  <a:schemeClr val="bg1">
                    <a:lumMod val="50000"/>
                  </a:schemeClr>
                </a:solidFill>
                <a:latin typeface="Alexandria Light" pitchFamily="2" charset="-78"/>
                <a:cs typeface="Alexandria Light" pitchFamily="2" charset="-78"/>
              </a:rPr>
              <a:t>Um incidente sem plano de continuidade pode paralisar o cartório por dias ou semanas, causando prejuízo à população e ao próprio negócio.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4DFF0F46-3748-88C0-FE81-9FB5C0578D84}"/>
              </a:ext>
            </a:extLst>
          </p:cNvPr>
          <p:cNvSpPr txBox="1">
            <a:spLocks/>
          </p:cNvSpPr>
          <p:nvPr/>
        </p:nvSpPr>
        <p:spPr>
          <a:xfrm>
            <a:off x="873240" y="4409025"/>
            <a:ext cx="2540006" cy="2705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200">
                <a:solidFill>
                  <a:srgbClr val="033158"/>
                </a:solidFill>
                <a:latin typeface="Alexandria Medium"/>
                <a:cs typeface="Alexandria Medium" pitchFamily="2" charset="-78"/>
              </a:rPr>
              <a:t>Interrupção dos serviços</a:t>
            </a:r>
            <a:endParaRPr lang="pt-BR" sz="1200">
              <a:solidFill>
                <a:srgbClr val="033158"/>
              </a:solidFill>
              <a:latin typeface="Alexandria Medium" pitchFamily="2" charset="-78"/>
              <a:cs typeface="Alexandria Medium" pitchFamily="2" charset="-78"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BD44F6F3-0D03-1429-277F-F5ACB77EB0EC}"/>
              </a:ext>
            </a:extLst>
          </p:cNvPr>
          <p:cNvCxnSpPr>
            <a:cxnSpLocks/>
          </p:cNvCxnSpPr>
          <p:nvPr/>
        </p:nvCxnSpPr>
        <p:spPr>
          <a:xfrm>
            <a:off x="790116" y="4544302"/>
            <a:ext cx="0" cy="1279305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ítulo 1">
            <a:extLst>
              <a:ext uri="{FF2B5EF4-FFF2-40B4-BE49-F238E27FC236}">
                <a16:creationId xmlns:a16="http://schemas.microsoft.com/office/drawing/2014/main" id="{D957D7DB-8FAA-1EFD-DD07-B37D749F8597}"/>
              </a:ext>
            </a:extLst>
          </p:cNvPr>
          <p:cNvSpPr txBox="1">
            <a:spLocks/>
          </p:cNvSpPr>
          <p:nvPr/>
        </p:nvSpPr>
        <p:spPr>
          <a:xfrm>
            <a:off x="4504195" y="2765520"/>
            <a:ext cx="3770251" cy="11440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200">
                <a:solidFill>
                  <a:schemeClr val="bg1">
                    <a:lumMod val="50000"/>
                  </a:schemeClr>
                </a:solidFill>
                <a:latin typeface="Alexandria Light" pitchFamily="2" charset="-78"/>
                <a:cs typeface="Alexandria Light" pitchFamily="2" charset="-78"/>
              </a:rPr>
              <a:t>Sem backup adequado, um ataque ou falha pode destruir anos de registros e documentos públicos sem possibilidade de recuperação.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A8D6C571-5B01-49A0-A969-27529FB1ED3E}"/>
              </a:ext>
            </a:extLst>
          </p:cNvPr>
          <p:cNvSpPr txBox="1">
            <a:spLocks/>
          </p:cNvSpPr>
          <p:nvPr/>
        </p:nvSpPr>
        <p:spPr>
          <a:xfrm>
            <a:off x="4504194" y="2494967"/>
            <a:ext cx="3277438" cy="2705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200">
                <a:solidFill>
                  <a:srgbClr val="033158"/>
                </a:solidFill>
                <a:latin typeface="Alexandria Medium" pitchFamily="2" charset="-78"/>
                <a:cs typeface="Alexandria Medium"/>
              </a:rPr>
              <a:t>Perda irreversível de dados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40E87EE3-A552-833D-9DA6-1DA387828035}"/>
              </a:ext>
            </a:extLst>
          </p:cNvPr>
          <p:cNvCxnSpPr>
            <a:cxnSpLocks/>
          </p:cNvCxnSpPr>
          <p:nvPr/>
        </p:nvCxnSpPr>
        <p:spPr>
          <a:xfrm>
            <a:off x="4421070" y="2630244"/>
            <a:ext cx="0" cy="1146114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ítulo 1">
            <a:extLst>
              <a:ext uri="{FF2B5EF4-FFF2-40B4-BE49-F238E27FC236}">
                <a16:creationId xmlns:a16="http://schemas.microsoft.com/office/drawing/2014/main" id="{D7DA36A6-93F8-D77D-7407-06FD3AAC6D2A}"/>
              </a:ext>
            </a:extLst>
          </p:cNvPr>
          <p:cNvSpPr txBox="1">
            <a:spLocks/>
          </p:cNvSpPr>
          <p:nvPr/>
        </p:nvSpPr>
        <p:spPr>
          <a:xfrm>
            <a:off x="4504194" y="4679578"/>
            <a:ext cx="3912648" cy="11440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200">
                <a:solidFill>
                  <a:schemeClr val="bg1">
                    <a:lumMod val="50000"/>
                  </a:schemeClr>
                </a:solidFill>
                <a:latin typeface="Alexandria Light" pitchFamily="2" charset="-78"/>
                <a:cs typeface="Alexandria Light" pitchFamily="2" charset="-78"/>
              </a:rPr>
              <a:t>Vazamentos de dados pessoais sob custódia do cartório podem gerar ações cíveis e investigações por violação da LGPD.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5FAAD243-4C76-43E6-0540-3CA47D1A9803}"/>
              </a:ext>
            </a:extLst>
          </p:cNvPr>
          <p:cNvSpPr txBox="1">
            <a:spLocks/>
          </p:cNvSpPr>
          <p:nvPr/>
        </p:nvSpPr>
        <p:spPr>
          <a:xfrm>
            <a:off x="4504193" y="4498098"/>
            <a:ext cx="2756439" cy="181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200">
                <a:solidFill>
                  <a:srgbClr val="033158"/>
                </a:solidFill>
                <a:latin typeface="Alexandria Medium"/>
                <a:cs typeface="Alexandria Medium"/>
              </a:rPr>
              <a:t>Responsabilidade civil e criminal</a:t>
            </a:r>
            <a:endParaRPr lang="pt-BR" sz="1200">
              <a:solidFill>
                <a:srgbClr val="033158"/>
              </a:solidFill>
              <a:latin typeface="Alexandria Medium" pitchFamily="2" charset="-78"/>
              <a:cs typeface="Alexandria Medium"/>
            </a:endParaRP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6CF822F3-DAEC-273C-121D-702591791B44}"/>
              </a:ext>
            </a:extLst>
          </p:cNvPr>
          <p:cNvCxnSpPr>
            <a:cxnSpLocks/>
          </p:cNvCxnSpPr>
          <p:nvPr/>
        </p:nvCxnSpPr>
        <p:spPr>
          <a:xfrm>
            <a:off x="4421069" y="4544302"/>
            <a:ext cx="1" cy="1279305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Google Shape;1349;p106">
            <a:extLst>
              <a:ext uri="{FF2B5EF4-FFF2-40B4-BE49-F238E27FC236}">
                <a16:creationId xmlns:a16="http://schemas.microsoft.com/office/drawing/2014/main" id="{55EEC204-7D4E-4B89-D875-3423068D6FD1}"/>
              </a:ext>
            </a:extLst>
          </p:cNvPr>
          <p:cNvSpPr txBox="1">
            <a:spLocks noGrp="1"/>
          </p:cNvSpPr>
          <p:nvPr/>
        </p:nvSpPr>
        <p:spPr>
          <a:xfrm>
            <a:off x="682992" y="800444"/>
            <a:ext cx="7811784" cy="143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600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Ignorar o Provimento 213/2026 tem consequências reais.</a:t>
            </a:r>
            <a:endParaRPr lang="pt-BR" sz="3600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25" name="Google Shape;1349;p106">
            <a:extLst>
              <a:ext uri="{FF2B5EF4-FFF2-40B4-BE49-F238E27FC236}">
                <a16:creationId xmlns:a16="http://schemas.microsoft.com/office/drawing/2014/main" id="{38416EE9-E72D-10C8-A528-89DC72F0257A}"/>
              </a:ext>
            </a:extLst>
          </p:cNvPr>
          <p:cNvSpPr txBox="1">
            <a:spLocks noGrp="1"/>
          </p:cNvSpPr>
          <p:nvPr/>
        </p:nvSpPr>
        <p:spPr>
          <a:xfrm>
            <a:off x="692136" y="683439"/>
            <a:ext cx="5333760" cy="28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kern="0" spc="200" noProof="0">
                <a:solidFill>
                  <a:srgbClr val="0069FF"/>
                </a:solidFill>
                <a:latin typeface="Alexandria Medium" pitchFamily="2" charset="-78"/>
                <a:cs typeface="Alexandria Medium" pitchFamily="2" charset="-78"/>
              </a:rPr>
              <a:t>RISCOS DA NÃO CONFORMIDADE</a:t>
            </a:r>
            <a:endParaRPr lang="pt-BR" sz="8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  <a:p>
            <a:endParaRPr lang="pt-BR" sz="8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3693416-498F-06FF-F7FB-AAF49D448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97" t="48900" r="26049"/>
          <a:stretch>
            <a:fillRect/>
          </a:stretch>
        </p:blipFill>
        <p:spPr>
          <a:xfrm>
            <a:off x="9577504" y="3691197"/>
            <a:ext cx="2407818" cy="316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226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E2C83-F79A-863C-D8C1-EC83994F7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AD1CA508-4219-6629-8904-9663DD9F8C2C}"/>
              </a:ext>
            </a:extLst>
          </p:cNvPr>
          <p:cNvSpPr/>
          <p:nvPr/>
        </p:nvSpPr>
        <p:spPr>
          <a:xfrm>
            <a:off x="681713" y="2237894"/>
            <a:ext cx="5720890" cy="49409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D76F31B9-BAED-E973-E66C-A325413E7DD9}"/>
              </a:ext>
            </a:extLst>
          </p:cNvPr>
          <p:cNvSpPr/>
          <p:nvPr/>
        </p:nvSpPr>
        <p:spPr>
          <a:xfrm>
            <a:off x="681713" y="2935154"/>
            <a:ext cx="5720890" cy="49409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A90329EF-E3CB-FADF-93BC-95FF1F043650}"/>
              </a:ext>
            </a:extLst>
          </p:cNvPr>
          <p:cNvSpPr/>
          <p:nvPr/>
        </p:nvSpPr>
        <p:spPr>
          <a:xfrm>
            <a:off x="682991" y="3617538"/>
            <a:ext cx="5720890" cy="49409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4C77F21C-0464-E71A-740C-5346B0B071C9}"/>
              </a:ext>
            </a:extLst>
          </p:cNvPr>
          <p:cNvSpPr/>
          <p:nvPr/>
        </p:nvSpPr>
        <p:spPr>
          <a:xfrm>
            <a:off x="682991" y="4252781"/>
            <a:ext cx="5720890" cy="49409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1FC3F2C-B080-F10A-D667-1FAA97DAB983}"/>
              </a:ext>
            </a:extLst>
          </p:cNvPr>
          <p:cNvSpPr/>
          <p:nvPr/>
        </p:nvSpPr>
        <p:spPr>
          <a:xfrm>
            <a:off x="681713" y="4938077"/>
            <a:ext cx="5720890" cy="49409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A9794CDE-D618-B7F7-2750-9B48CC45F290}"/>
              </a:ext>
            </a:extLst>
          </p:cNvPr>
          <p:cNvSpPr/>
          <p:nvPr/>
        </p:nvSpPr>
        <p:spPr>
          <a:xfrm>
            <a:off x="681713" y="5586734"/>
            <a:ext cx="5720890" cy="49409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Google Shape;1349;p106">
            <a:extLst>
              <a:ext uri="{FF2B5EF4-FFF2-40B4-BE49-F238E27FC236}">
                <a16:creationId xmlns:a16="http://schemas.microsoft.com/office/drawing/2014/main" id="{931D1783-222E-A30B-6E77-0F5043C505DF}"/>
              </a:ext>
            </a:extLst>
          </p:cNvPr>
          <p:cNvSpPr txBox="1">
            <a:spLocks noGrp="1"/>
          </p:cNvSpPr>
          <p:nvPr/>
        </p:nvSpPr>
        <p:spPr>
          <a:xfrm>
            <a:off x="682992" y="800444"/>
            <a:ext cx="8086104" cy="143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600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A realidade de quem</a:t>
            </a:r>
            <a:endParaRPr lang="pt-BR" sz="3600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  <a:p>
            <a:r>
              <a:rPr lang="pt-BR" sz="3600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precisa se adequar</a:t>
            </a:r>
            <a:endParaRPr lang="pt-BR" sz="3600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id="{2132ABFD-B98A-3443-7332-662F07D9DE41}"/>
              </a:ext>
            </a:extLst>
          </p:cNvPr>
          <p:cNvSpPr/>
          <p:nvPr/>
        </p:nvSpPr>
        <p:spPr>
          <a:xfrm>
            <a:off x="700642" y="1919923"/>
            <a:ext cx="6485904" cy="428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300000"/>
              </a:lnSpc>
              <a:spcAft>
                <a:spcPts val="700"/>
              </a:spcAft>
              <a:buSzPct val="100000"/>
            </a:pPr>
            <a:r>
              <a:rPr lang="pt-BR" sz="1300" noProof="0">
                <a:solidFill>
                  <a:srgbClr val="102040"/>
                </a:solidFill>
                <a:latin typeface="Alexandria Light" pitchFamily="2" charset="-78"/>
                <a:cs typeface="Alexandria Light" pitchFamily="2" charset="-78"/>
              </a:rPr>
              <a:t>Equipes de TI reduzidas ou inexistentes.</a:t>
            </a:r>
            <a:endParaRPr lang="pt-BR" sz="1300" noProof="0">
              <a:latin typeface="Alexandria Light" pitchFamily="2" charset="-78"/>
              <a:cs typeface="Alexandria Light" pitchFamily="2" charset="-78"/>
            </a:endParaRPr>
          </a:p>
          <a:p>
            <a:pPr>
              <a:lnSpc>
                <a:spcPct val="300000"/>
              </a:lnSpc>
              <a:spcAft>
                <a:spcPts val="700"/>
              </a:spcAft>
              <a:buSzPct val="100000"/>
            </a:pPr>
            <a:r>
              <a:rPr lang="pt-BR" sz="1300" noProof="0">
                <a:solidFill>
                  <a:srgbClr val="102040"/>
                </a:solidFill>
                <a:latin typeface="Alexandria Light" pitchFamily="2" charset="-78"/>
                <a:cs typeface="Alexandria Light" pitchFamily="2" charset="-78"/>
              </a:rPr>
              <a:t>Infraestrutura legada sem suporte do fabricante.</a:t>
            </a:r>
            <a:endParaRPr lang="pt-BR" sz="1300" noProof="0">
              <a:latin typeface="Alexandria Light" pitchFamily="2" charset="-78"/>
              <a:cs typeface="Alexandria Light" pitchFamily="2" charset="-78"/>
            </a:endParaRPr>
          </a:p>
          <a:p>
            <a:pPr>
              <a:lnSpc>
                <a:spcPct val="300000"/>
              </a:lnSpc>
              <a:spcAft>
                <a:spcPts val="700"/>
              </a:spcAft>
              <a:buSzPct val="100000"/>
            </a:pPr>
            <a:r>
              <a:rPr lang="pt-BR" sz="1300" noProof="0">
                <a:solidFill>
                  <a:srgbClr val="102040"/>
                </a:solidFill>
                <a:latin typeface="Alexandria Light" pitchFamily="2" charset="-78"/>
                <a:cs typeface="Alexandria Light" pitchFamily="2" charset="-78"/>
              </a:rPr>
              <a:t>Orçamento limitado para tecnologia.</a:t>
            </a:r>
            <a:endParaRPr lang="pt-BR" sz="1300" noProof="0">
              <a:latin typeface="Alexandria Light" pitchFamily="2" charset="-78"/>
              <a:cs typeface="Alexandria Light" pitchFamily="2" charset="-78"/>
            </a:endParaRPr>
          </a:p>
          <a:p>
            <a:pPr>
              <a:lnSpc>
                <a:spcPct val="300000"/>
              </a:lnSpc>
              <a:spcAft>
                <a:spcPts val="700"/>
              </a:spcAft>
              <a:buSzPct val="100000"/>
            </a:pPr>
            <a:r>
              <a:rPr lang="pt-BR" sz="1300" noProof="0">
                <a:solidFill>
                  <a:srgbClr val="102040"/>
                </a:solidFill>
                <a:latin typeface="Alexandria Light" pitchFamily="2" charset="-78"/>
                <a:cs typeface="Alexandria Light" pitchFamily="2" charset="-78"/>
              </a:rPr>
              <a:t>Falta de expertise em segurança da informação.</a:t>
            </a:r>
            <a:endParaRPr lang="pt-BR" sz="1300" noProof="0">
              <a:latin typeface="Alexandria Light" pitchFamily="2" charset="-78"/>
              <a:cs typeface="Alexandria Light" pitchFamily="2" charset="-78"/>
            </a:endParaRPr>
          </a:p>
          <a:p>
            <a:pPr>
              <a:lnSpc>
                <a:spcPct val="300000"/>
              </a:lnSpc>
              <a:spcAft>
                <a:spcPts val="700"/>
              </a:spcAft>
              <a:buSzPct val="100000"/>
            </a:pPr>
            <a:r>
              <a:rPr lang="pt-BR" sz="1300" noProof="0">
                <a:solidFill>
                  <a:srgbClr val="102040"/>
                </a:solidFill>
                <a:latin typeface="Alexandria Light" pitchFamily="2" charset="-78"/>
                <a:cs typeface="Alexandria Light" pitchFamily="2" charset="-78"/>
              </a:rPr>
              <a:t>Dificuldade de interpretar e implementar normas técnicas.</a:t>
            </a:r>
            <a:endParaRPr lang="pt-BR" sz="1300" noProof="0">
              <a:latin typeface="Alexandria Light" pitchFamily="2" charset="-78"/>
              <a:cs typeface="Alexandria Light" pitchFamily="2" charset="-78"/>
            </a:endParaRPr>
          </a:p>
          <a:p>
            <a:pPr>
              <a:lnSpc>
                <a:spcPct val="300000"/>
              </a:lnSpc>
              <a:spcAft>
                <a:spcPts val="700"/>
              </a:spcAft>
              <a:buSzPct val="100000"/>
            </a:pPr>
            <a:r>
              <a:rPr lang="pt-BR" sz="1300" noProof="0">
                <a:solidFill>
                  <a:srgbClr val="102040"/>
                </a:solidFill>
                <a:latin typeface="Alexandria Light" pitchFamily="2" charset="-78"/>
                <a:cs typeface="Alexandria Light" pitchFamily="2" charset="-78"/>
              </a:rPr>
              <a:t>Múltiplos sistemas sem integração ou monitoramento central.</a:t>
            </a:r>
            <a:endParaRPr lang="pt-BR" sz="1300" noProof="0">
              <a:latin typeface="Alexandria Light" pitchFamily="2" charset="-78"/>
              <a:cs typeface="Alexandria Light" pitchFamily="2" charset="-78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51FA74D1-4B35-DEC9-36E0-52CDD32F1A65}"/>
              </a:ext>
            </a:extLst>
          </p:cNvPr>
          <p:cNvSpPr/>
          <p:nvPr/>
        </p:nvSpPr>
        <p:spPr>
          <a:xfrm rot="16200000">
            <a:off x="8292146" y="1830193"/>
            <a:ext cx="1880496" cy="4090418"/>
          </a:xfrm>
          <a:prstGeom prst="roundRect">
            <a:avLst>
              <a:gd name="adj" fmla="val 5303"/>
            </a:avLst>
          </a:prstGeom>
          <a:solidFill>
            <a:srgbClr val="0331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pt-BR" sz="2400" noProof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33ADF4B0-E4C3-FC51-84A8-8C31209017E5}"/>
              </a:ext>
            </a:extLst>
          </p:cNvPr>
          <p:cNvSpPr/>
          <p:nvPr/>
        </p:nvSpPr>
        <p:spPr>
          <a:xfrm>
            <a:off x="7272870" y="3655482"/>
            <a:ext cx="3919043" cy="9055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pt-BR" sz="1200" noProof="0">
                <a:solidFill>
                  <a:srgbClr val="D0DAEA"/>
                </a:solidFill>
                <a:latin typeface="Alexandria Light" pitchFamily="2" charset="-78"/>
                <a:cs typeface="Alexandria Light" pitchFamily="2" charset="-78"/>
              </a:rPr>
              <a:t>Isso cria uma oportunidade real</a:t>
            </a:r>
            <a:r>
              <a:rPr lang="pt-BR" sz="1200">
                <a:latin typeface="Alexandria Light" pitchFamily="2" charset="-78"/>
                <a:cs typeface="Alexandria Light" pitchFamily="2" charset="-78"/>
              </a:rPr>
              <a:t> </a:t>
            </a:r>
            <a:r>
              <a:rPr lang="pt-BR" sz="1200" noProof="0">
                <a:solidFill>
                  <a:srgbClr val="D0DAEA"/>
                </a:solidFill>
                <a:latin typeface="Alexandria Light" pitchFamily="2" charset="-78"/>
                <a:cs typeface="Alexandria Light" pitchFamily="2" charset="-78"/>
              </a:rPr>
              <a:t>para parceiros especializados</a:t>
            </a:r>
            <a:r>
              <a:rPr lang="pt-BR" sz="1200">
                <a:latin typeface="Alexandria Light" pitchFamily="2" charset="-78"/>
                <a:cs typeface="Alexandria Light" pitchFamily="2" charset="-78"/>
              </a:rPr>
              <a:t> </a:t>
            </a:r>
            <a:r>
              <a:rPr lang="pt-BR" sz="1200" noProof="0">
                <a:solidFill>
                  <a:srgbClr val="D0DAEA"/>
                </a:solidFill>
                <a:latin typeface="Alexandria Light" pitchFamily="2" charset="-78"/>
                <a:cs typeface="Alexandria Light" pitchFamily="2" charset="-78"/>
              </a:rPr>
              <a:t>oferecerem a solução completa</a:t>
            </a:r>
            <a:endParaRPr lang="pt-BR" sz="1200" noProof="0">
              <a:latin typeface="Alexandria Light" pitchFamily="2" charset="-78"/>
              <a:cs typeface="Alexandria Light" pitchFamily="2" charset="-78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DB0C8D18-03E9-1559-6E35-3487D2C572B8}"/>
              </a:ext>
            </a:extLst>
          </p:cNvPr>
          <p:cNvSpPr/>
          <p:nvPr/>
        </p:nvSpPr>
        <p:spPr>
          <a:xfrm>
            <a:off x="7349415" y="3118919"/>
            <a:ext cx="3765955" cy="8211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pt-BR" sz="1200" b="1" noProof="0">
                <a:solidFill>
                  <a:srgbClr val="FFFFFF"/>
                </a:solidFill>
                <a:latin typeface="Alexandria SemiBold" pitchFamily="2" charset="-78"/>
                <a:ea typeface="Calibri" pitchFamily="34" charset="-122"/>
                <a:cs typeface="Alexandria SemiBold" pitchFamily="2" charset="-78"/>
              </a:rPr>
              <a:t>A maioria dos cartórios</a:t>
            </a:r>
            <a:r>
              <a:rPr lang="pt-BR" sz="1200">
                <a:latin typeface="Alexandria SemiBold" pitchFamily="2" charset="-78"/>
                <a:cs typeface="Alexandria SemiBold" pitchFamily="2" charset="-78"/>
              </a:rPr>
              <a:t> </a:t>
            </a:r>
            <a:r>
              <a:rPr lang="pt-BR" sz="1200" b="1" noProof="0">
                <a:solidFill>
                  <a:srgbClr val="FFFFFF"/>
                </a:solidFill>
                <a:latin typeface="Alexandria SemiBold" pitchFamily="2" charset="-78"/>
                <a:ea typeface="Calibri" pitchFamily="34" charset="-122"/>
                <a:cs typeface="Alexandria SemiBold" pitchFamily="2" charset="-78"/>
              </a:rPr>
              <a:t>não tem estrutura </a:t>
            </a:r>
          </a:p>
          <a:p>
            <a:pPr algn="ctr"/>
            <a:r>
              <a:rPr lang="pt-BR" sz="1200" b="1" noProof="0">
                <a:solidFill>
                  <a:srgbClr val="FFFFFF"/>
                </a:solidFill>
                <a:latin typeface="Alexandria SemiBold" pitchFamily="2" charset="-78"/>
                <a:ea typeface="Calibri" pitchFamily="34" charset="-122"/>
                <a:cs typeface="Alexandria SemiBold" pitchFamily="2" charset="-78"/>
              </a:rPr>
              <a:t>técnica</a:t>
            </a:r>
            <a:r>
              <a:rPr lang="pt-BR" sz="1200">
                <a:latin typeface="Alexandria SemiBold" pitchFamily="2" charset="-78"/>
                <a:cs typeface="Alexandria SemiBold" pitchFamily="2" charset="-78"/>
              </a:rPr>
              <a:t> </a:t>
            </a:r>
            <a:r>
              <a:rPr lang="pt-BR" sz="1200" b="1" noProof="0">
                <a:solidFill>
                  <a:srgbClr val="FFFFFF"/>
                </a:solidFill>
                <a:latin typeface="Alexandria SemiBold" pitchFamily="2" charset="-78"/>
                <a:ea typeface="Calibri" pitchFamily="34" charset="-122"/>
                <a:cs typeface="Alexandria SemiBold" pitchFamily="2" charset="-78"/>
              </a:rPr>
              <a:t>para atender à norma</a:t>
            </a:r>
            <a:r>
              <a:rPr lang="pt-BR" sz="1200">
                <a:latin typeface="Alexandria SemiBold" pitchFamily="2" charset="-78"/>
                <a:cs typeface="Alexandria SemiBold" pitchFamily="2" charset="-78"/>
              </a:rPr>
              <a:t> </a:t>
            </a:r>
            <a:r>
              <a:rPr lang="pt-BR" sz="1200" b="1" noProof="0">
                <a:solidFill>
                  <a:srgbClr val="FFFFFF"/>
                </a:solidFill>
                <a:latin typeface="Alexandria SemiBold" pitchFamily="2" charset="-78"/>
                <a:ea typeface="Calibri" pitchFamily="34" charset="-122"/>
                <a:cs typeface="Alexandria SemiBold" pitchFamily="2" charset="-78"/>
              </a:rPr>
              <a:t>sozinhos.</a:t>
            </a:r>
            <a:endParaRPr lang="pt-BR" sz="1200" noProof="0">
              <a:latin typeface="Alexandria SemiBold" pitchFamily="2" charset="-78"/>
              <a:cs typeface="Alexandria SemiBold" pitchFamily="2" charset="-78"/>
            </a:endParaRPr>
          </a:p>
        </p:txBody>
      </p:sp>
      <p:sp>
        <p:nvSpPr>
          <p:cNvPr id="5" name="Google Shape;1349;p106">
            <a:extLst>
              <a:ext uri="{FF2B5EF4-FFF2-40B4-BE49-F238E27FC236}">
                <a16:creationId xmlns:a16="http://schemas.microsoft.com/office/drawing/2014/main" id="{0D3760E6-59BB-9BBF-AF99-F46AC8A50277}"/>
              </a:ext>
            </a:extLst>
          </p:cNvPr>
          <p:cNvSpPr txBox="1">
            <a:spLocks noGrp="1"/>
          </p:cNvSpPr>
          <p:nvPr/>
        </p:nvSpPr>
        <p:spPr>
          <a:xfrm>
            <a:off x="692136" y="683439"/>
            <a:ext cx="5333760" cy="28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b="1" kern="0" spc="200" noProof="0">
                <a:solidFill>
                  <a:srgbClr val="0069FF"/>
                </a:solidFill>
                <a:latin typeface="Alexandria Medium" pitchFamily="2" charset="-78"/>
                <a:cs typeface="Alexandria Medium" pitchFamily="2" charset="-78"/>
              </a:rPr>
              <a:t>O DESAFIO DOS CARTÓRIOS</a:t>
            </a:r>
            <a:endParaRPr lang="pt-BR" sz="8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  <a:p>
            <a:endParaRPr lang="pt-BR" sz="8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7417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6">
            <a:extLst>
              <a:ext uri="{FF2B5EF4-FFF2-40B4-BE49-F238E27FC236}">
                <a16:creationId xmlns:a16="http://schemas.microsoft.com/office/drawing/2014/main" id="{DAAB8C8C-CD8A-39FC-68C7-CA8A03989059}"/>
              </a:ext>
            </a:extLst>
          </p:cNvPr>
          <p:cNvSpPr/>
          <p:nvPr/>
        </p:nvSpPr>
        <p:spPr>
          <a:xfrm>
            <a:off x="806858" y="2775575"/>
            <a:ext cx="3414947" cy="2136894"/>
          </a:xfrm>
          <a:prstGeom prst="roundRect">
            <a:avLst/>
          </a:prstGeom>
          <a:solidFill>
            <a:srgbClr val="006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Work Sans" pitchFamily="2" charset="0"/>
              <a:ea typeface="+mn-ea"/>
              <a:cs typeface="+mn-cs"/>
            </a:endParaRPr>
          </a:p>
        </p:txBody>
      </p:sp>
      <p:sp>
        <p:nvSpPr>
          <p:cNvPr id="4" name="Rectangle: Rounded Corners 16">
            <a:extLst>
              <a:ext uri="{FF2B5EF4-FFF2-40B4-BE49-F238E27FC236}">
                <a16:creationId xmlns:a16="http://schemas.microsoft.com/office/drawing/2014/main" id="{E10AB9CB-6D2E-BF73-0320-8858B79F66FC}"/>
              </a:ext>
            </a:extLst>
          </p:cNvPr>
          <p:cNvSpPr/>
          <p:nvPr/>
        </p:nvSpPr>
        <p:spPr>
          <a:xfrm>
            <a:off x="4545582" y="2775575"/>
            <a:ext cx="3414947" cy="2136894"/>
          </a:xfrm>
          <a:prstGeom prst="roundRect">
            <a:avLst/>
          </a:prstGeom>
          <a:solidFill>
            <a:srgbClr val="0331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Work Sans" pitchFamily="2" charset="0"/>
              <a:ea typeface="+mn-ea"/>
              <a:cs typeface="+mn-cs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D0852D1A-EF69-89E2-D36E-E3423499988B}"/>
              </a:ext>
            </a:extLst>
          </p:cNvPr>
          <p:cNvSpPr/>
          <p:nvPr/>
        </p:nvSpPr>
        <p:spPr>
          <a:xfrm>
            <a:off x="8277881" y="2775575"/>
            <a:ext cx="3414947" cy="2136894"/>
          </a:xfrm>
          <a:prstGeom prst="roundRect">
            <a:avLst/>
          </a:prstGeom>
          <a:solidFill>
            <a:srgbClr val="006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Work Sans" pitchFamily="2" charset="0"/>
              <a:ea typeface="+mn-ea"/>
              <a:cs typeface="+mn-cs"/>
            </a:endParaRPr>
          </a:p>
        </p:txBody>
      </p:sp>
      <p:sp>
        <p:nvSpPr>
          <p:cNvPr id="8" name="Google Shape;1349;p106">
            <a:extLst>
              <a:ext uri="{FF2B5EF4-FFF2-40B4-BE49-F238E27FC236}">
                <a16:creationId xmlns:a16="http://schemas.microsoft.com/office/drawing/2014/main" id="{DEB5DEAE-CD6C-94D7-A61B-1AB49E2B3797}"/>
              </a:ext>
            </a:extLst>
          </p:cNvPr>
          <p:cNvSpPr txBox="1">
            <a:spLocks noGrp="1"/>
          </p:cNvSpPr>
          <p:nvPr/>
        </p:nvSpPr>
        <p:spPr>
          <a:xfrm>
            <a:off x="692136" y="683439"/>
            <a:ext cx="5333760" cy="28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kern="0" spc="200" noProof="0">
                <a:solidFill>
                  <a:srgbClr val="0069FF"/>
                </a:solidFill>
                <a:latin typeface="Alexandria Medium" pitchFamily="2" charset="-78"/>
                <a:cs typeface="Alexandria Medium" pitchFamily="2" charset="-78"/>
              </a:rPr>
              <a:t>ABORDAGEM CONSULTIVA</a:t>
            </a:r>
            <a:endParaRPr lang="pt-BR" sz="8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</p:txBody>
      </p:sp>
      <p:sp>
        <p:nvSpPr>
          <p:cNvPr id="9" name="Google Shape;1349;p106">
            <a:extLst>
              <a:ext uri="{FF2B5EF4-FFF2-40B4-BE49-F238E27FC236}">
                <a16:creationId xmlns:a16="http://schemas.microsoft.com/office/drawing/2014/main" id="{936ECDB9-78C6-D852-927D-0C4196D58D31}"/>
              </a:ext>
            </a:extLst>
          </p:cNvPr>
          <p:cNvSpPr txBox="1">
            <a:spLocks noGrp="1"/>
          </p:cNvSpPr>
          <p:nvPr/>
        </p:nvSpPr>
        <p:spPr>
          <a:xfrm>
            <a:off x="682992" y="800444"/>
            <a:ext cx="10554984" cy="785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600" b="1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Como resolver com eficiência e segurança</a:t>
            </a:r>
            <a:endParaRPr lang="pt-BR" sz="3600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DC607412-C038-D750-59FE-75D1885E0531}"/>
              </a:ext>
            </a:extLst>
          </p:cNvPr>
          <p:cNvSpPr txBox="1"/>
          <p:nvPr/>
        </p:nvSpPr>
        <p:spPr>
          <a:xfrm>
            <a:off x="993100" y="3143377"/>
            <a:ext cx="3042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noProof="0">
                <a:solidFill>
                  <a:srgbClr val="FFFFFF"/>
                </a:solidFill>
                <a:latin typeface="Alexandria ExtraBold" pitchFamily="2" charset="-78"/>
                <a:cs typeface="Alexandria ExtraBold" pitchFamily="2" charset="-78"/>
              </a:rPr>
              <a:t>Terceirização Especializada</a:t>
            </a:r>
            <a:endParaRPr lang="pt-BR" sz="1400" noProof="0">
              <a:latin typeface="Alexandria ExtraBold" pitchFamily="2" charset="-78"/>
              <a:cs typeface="Alexandria ExtraBold" pitchFamily="2" charset="-78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32804C0F-F9D9-BAF5-F30D-BBCAB52E8659}"/>
              </a:ext>
            </a:extLst>
          </p:cNvPr>
          <p:cNvSpPr txBox="1"/>
          <p:nvPr/>
        </p:nvSpPr>
        <p:spPr>
          <a:xfrm>
            <a:off x="1065785" y="3631975"/>
            <a:ext cx="2897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buSzPct val="100000"/>
            </a:pPr>
            <a:r>
              <a:rPr lang="pt-BR" sz="12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Contar com um parceiro certificado que assuma a responsabilidade pela infraestrutura e conformidade de TI, liberando o cartório para operar.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598D61B7-51E8-DDA1-F0E2-2925D583A24B}"/>
              </a:ext>
            </a:extLst>
          </p:cNvPr>
          <p:cNvSpPr txBox="1"/>
          <p:nvPr/>
        </p:nvSpPr>
        <p:spPr>
          <a:xfrm>
            <a:off x="4731824" y="3146075"/>
            <a:ext cx="3042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noProof="0">
                <a:solidFill>
                  <a:srgbClr val="FFFFFF"/>
                </a:solidFill>
                <a:latin typeface="Alexandria ExtraBold" pitchFamily="2" charset="-78"/>
                <a:cs typeface="Alexandria ExtraBold" pitchFamily="2" charset="-78"/>
              </a:rPr>
              <a:t>Automação de Processos</a:t>
            </a:r>
            <a:endParaRPr lang="pt-BR" sz="1400" noProof="0">
              <a:latin typeface="Alexandria ExtraBold" pitchFamily="2" charset="-78"/>
              <a:cs typeface="Alexandria ExtraBold" pitchFamily="2" charset="-78"/>
            </a:endParaRP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EC9C5C92-9488-52F2-C1BB-CAA8998E3334}"/>
              </a:ext>
            </a:extLst>
          </p:cNvPr>
          <p:cNvSpPr txBox="1"/>
          <p:nvPr/>
        </p:nvSpPr>
        <p:spPr>
          <a:xfrm>
            <a:off x="4804509" y="3631975"/>
            <a:ext cx="2897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buSzPct val="100000"/>
            </a:pPr>
            <a:r>
              <a:rPr lang="pt-BR" sz="1200" noProof="0">
                <a:solidFill>
                  <a:schemeClr val="bg1">
                    <a:lumMod val="95000"/>
                  </a:schemeClr>
                </a:solidFill>
                <a:latin typeface="Alexandria Light" pitchFamily="2" charset="-78"/>
                <a:cs typeface="Alexandria Light" pitchFamily="2" charset="-78"/>
              </a:rPr>
              <a:t>Automatizar backups, monitoramento, relatórios e alertas, eliminando o risco humano e garantindo consistência na conformidade.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FBDA42E4-DB26-75FB-BD40-1F294CA6BD6D}"/>
              </a:ext>
            </a:extLst>
          </p:cNvPr>
          <p:cNvSpPr txBox="1"/>
          <p:nvPr/>
        </p:nvSpPr>
        <p:spPr>
          <a:xfrm>
            <a:off x="8464123" y="3143376"/>
            <a:ext cx="3042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noProof="0">
                <a:solidFill>
                  <a:srgbClr val="FFFFFF"/>
                </a:solidFill>
                <a:latin typeface="Alexandria ExtraBold" pitchFamily="2" charset="-78"/>
                <a:cs typeface="Alexandria ExtraBold" pitchFamily="2" charset="-78"/>
              </a:rPr>
              <a:t>Conformidade Contínua</a:t>
            </a:r>
            <a:endParaRPr lang="pt-BR" sz="1400" noProof="0">
              <a:latin typeface="Alexandria ExtraBold" pitchFamily="2" charset="-78"/>
              <a:cs typeface="Alexandria ExtraBold" pitchFamily="2" charset="-78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3502570A-4060-92CA-F186-1D7F66FD1DF1}"/>
              </a:ext>
            </a:extLst>
          </p:cNvPr>
          <p:cNvSpPr txBox="1"/>
          <p:nvPr/>
        </p:nvSpPr>
        <p:spPr>
          <a:xfrm>
            <a:off x="8536808" y="3631975"/>
            <a:ext cx="2897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rtl="0"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buSzPct val="100000"/>
            </a:pPr>
            <a:r>
              <a:rPr lang="pt-BR" sz="1200" noProof="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Não basta se adequar uma vez. A conformidade com o Provimento 213 exige monitoramento constante, atualizações e evidências documentadas</a:t>
            </a:r>
          </a:p>
        </p:txBody>
      </p:sp>
    </p:spTree>
    <p:extLst>
      <p:ext uri="{BB962C8B-B14F-4D97-AF65-F5344CB8AC3E}">
        <p14:creationId xmlns:p14="http://schemas.microsoft.com/office/powerpoint/2010/main" val="3774062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ângulo: Cantos Diagonais Arredondados 21">
            <a:extLst>
              <a:ext uri="{FF2B5EF4-FFF2-40B4-BE49-F238E27FC236}">
                <a16:creationId xmlns:a16="http://schemas.microsoft.com/office/drawing/2014/main" id="{AFF18FCA-2B29-61CD-0754-C9E22D6959B9}"/>
              </a:ext>
            </a:extLst>
          </p:cNvPr>
          <p:cNvSpPr/>
          <p:nvPr/>
        </p:nvSpPr>
        <p:spPr>
          <a:xfrm flipH="1">
            <a:off x="10781413" y="4679578"/>
            <a:ext cx="1410585" cy="2178422"/>
          </a:xfrm>
          <a:prstGeom prst="round2DiagRect">
            <a:avLst/>
          </a:prstGeom>
          <a:solidFill>
            <a:srgbClr val="0331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1BF68CE-BB0C-7CFA-2CCF-C62865429BC6}"/>
              </a:ext>
            </a:extLst>
          </p:cNvPr>
          <p:cNvSpPr txBox="1">
            <a:spLocks/>
          </p:cNvSpPr>
          <p:nvPr/>
        </p:nvSpPr>
        <p:spPr>
          <a:xfrm>
            <a:off x="4394018" y="1168944"/>
            <a:ext cx="3367058" cy="11440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200">
                <a:solidFill>
                  <a:schemeClr val="bg1">
                    <a:lumMod val="50000"/>
                  </a:schemeClr>
                </a:solidFill>
                <a:latin typeface="Alexandria Light" pitchFamily="2" charset="-78"/>
                <a:cs typeface="Alexandria Light" pitchFamily="2" charset="-78"/>
              </a:rPr>
              <a:t>Automatizado, criptografado e com retenção configurável. Cópias </a:t>
            </a:r>
            <a:r>
              <a:rPr lang="pt-BR" sz="1200" err="1">
                <a:solidFill>
                  <a:schemeClr val="bg1">
                    <a:lumMod val="50000"/>
                  </a:schemeClr>
                </a:solidFill>
                <a:latin typeface="Alexandria Light" pitchFamily="2" charset="-78"/>
                <a:cs typeface="Alexandria Light" pitchFamily="2" charset="-78"/>
              </a:rPr>
              <a:t>offsite</a:t>
            </a:r>
            <a:r>
              <a:rPr lang="pt-BR" sz="1200">
                <a:solidFill>
                  <a:schemeClr val="bg1">
                    <a:lumMod val="50000"/>
                  </a:schemeClr>
                </a:solidFill>
                <a:latin typeface="Alexandria Light" pitchFamily="2" charset="-78"/>
                <a:cs typeface="Alexandria Light" pitchFamily="2" charset="-78"/>
              </a:rPr>
              <a:t> sempre atualizadas e protegidas.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E83D360-3693-4F20-BA92-56D5F5811C55}"/>
              </a:ext>
            </a:extLst>
          </p:cNvPr>
          <p:cNvSpPr txBox="1">
            <a:spLocks/>
          </p:cNvSpPr>
          <p:nvPr/>
        </p:nvSpPr>
        <p:spPr>
          <a:xfrm>
            <a:off x="4394016" y="898391"/>
            <a:ext cx="3464705" cy="2705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200">
                <a:solidFill>
                  <a:srgbClr val="0A1628"/>
                </a:solidFill>
                <a:latin typeface="Alexandria Medium" pitchFamily="2" charset="-78"/>
                <a:cs typeface="Alexandria Medium" pitchFamily="2" charset="-78"/>
              </a:rPr>
              <a:t>Backup em Nuvem</a:t>
            </a:r>
            <a:endParaRPr lang="pt-BR" sz="1200">
              <a:latin typeface="Alexandria Medium" pitchFamily="2" charset="-78"/>
              <a:cs typeface="Alexandria Medium" pitchFamily="2" charset="-78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2B867F49-ECBD-C261-2E06-0C6451306A87}"/>
              </a:ext>
            </a:extLst>
          </p:cNvPr>
          <p:cNvCxnSpPr>
            <a:cxnSpLocks/>
          </p:cNvCxnSpPr>
          <p:nvPr/>
        </p:nvCxnSpPr>
        <p:spPr>
          <a:xfrm flipH="1">
            <a:off x="4310892" y="1033668"/>
            <a:ext cx="1" cy="1279305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ítulo 1">
            <a:extLst>
              <a:ext uri="{FF2B5EF4-FFF2-40B4-BE49-F238E27FC236}">
                <a16:creationId xmlns:a16="http://schemas.microsoft.com/office/drawing/2014/main" id="{AA105866-7980-CB62-808E-227819351912}"/>
              </a:ext>
            </a:extLst>
          </p:cNvPr>
          <p:cNvSpPr txBox="1">
            <a:spLocks/>
          </p:cNvSpPr>
          <p:nvPr/>
        </p:nvSpPr>
        <p:spPr>
          <a:xfrm>
            <a:off x="4394017" y="3083002"/>
            <a:ext cx="3376573" cy="11440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200">
                <a:solidFill>
                  <a:schemeClr val="bg1">
                    <a:lumMod val="50000"/>
                  </a:schemeClr>
                </a:solidFill>
                <a:latin typeface="Alexandria Light" pitchFamily="2" charset="-78"/>
                <a:cs typeface="Alexandria Light" pitchFamily="2" charset="-78"/>
              </a:rPr>
              <a:t>Visibilidade em tempo real sobre o status dos backups, alertas automáticos e painéis de conformidade.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4DFF0F46-3748-88C0-FE81-9FB5C0578D84}"/>
              </a:ext>
            </a:extLst>
          </p:cNvPr>
          <p:cNvSpPr txBox="1">
            <a:spLocks/>
          </p:cNvSpPr>
          <p:nvPr/>
        </p:nvSpPr>
        <p:spPr>
          <a:xfrm>
            <a:off x="4394017" y="2812449"/>
            <a:ext cx="2540006" cy="2705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200">
                <a:solidFill>
                  <a:srgbClr val="0A1628"/>
                </a:solidFill>
                <a:latin typeface="Alexandria Medium" pitchFamily="2" charset="-78"/>
                <a:cs typeface="Alexandria Medium"/>
              </a:rPr>
              <a:t>Monitoramento contínuo</a:t>
            </a:r>
            <a:endParaRPr lang="pt-BR" sz="1200">
              <a:latin typeface="Alexandria Medium" pitchFamily="2" charset="-78"/>
              <a:cs typeface="Alexandria Medium" pitchFamily="2" charset="-78"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BD44F6F3-0D03-1429-277F-F5ACB77EB0EC}"/>
              </a:ext>
            </a:extLst>
          </p:cNvPr>
          <p:cNvCxnSpPr>
            <a:cxnSpLocks/>
          </p:cNvCxnSpPr>
          <p:nvPr/>
        </p:nvCxnSpPr>
        <p:spPr>
          <a:xfrm>
            <a:off x="4310893" y="2947726"/>
            <a:ext cx="0" cy="1279305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ítulo 1">
            <a:extLst>
              <a:ext uri="{FF2B5EF4-FFF2-40B4-BE49-F238E27FC236}">
                <a16:creationId xmlns:a16="http://schemas.microsoft.com/office/drawing/2014/main" id="{40821575-AE08-5915-9B90-4D98DC297958}"/>
              </a:ext>
            </a:extLst>
          </p:cNvPr>
          <p:cNvSpPr txBox="1">
            <a:spLocks/>
          </p:cNvSpPr>
          <p:nvPr/>
        </p:nvSpPr>
        <p:spPr>
          <a:xfrm>
            <a:off x="4394017" y="4997061"/>
            <a:ext cx="3376572" cy="11695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200">
                <a:solidFill>
                  <a:schemeClr val="bg1">
                    <a:lumMod val="50000"/>
                  </a:schemeClr>
                </a:solidFill>
                <a:latin typeface="Alexandria Light" pitchFamily="2" charset="-78"/>
                <a:cs typeface="Alexandria Light" pitchFamily="2" charset="-78"/>
              </a:rPr>
              <a:t>Infraestrutura redundante, SLA garantido e certificações de segurança reconhecidas pelo mercado.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E7656D0D-B20B-63B7-BC06-61BDFA42B1C8}"/>
              </a:ext>
            </a:extLst>
          </p:cNvPr>
          <p:cNvSpPr txBox="1">
            <a:spLocks/>
          </p:cNvSpPr>
          <p:nvPr/>
        </p:nvSpPr>
        <p:spPr>
          <a:xfrm>
            <a:off x="4394016" y="4726507"/>
            <a:ext cx="2274639" cy="2705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200">
                <a:solidFill>
                  <a:srgbClr val="0A1628"/>
                </a:solidFill>
                <a:latin typeface="Alexandria Medium" pitchFamily="2" charset="-78"/>
                <a:cs typeface="Alexandria Medium"/>
              </a:rPr>
              <a:t>Alta disponibilidade</a:t>
            </a:r>
            <a:endParaRPr lang="pt-BR" sz="1200">
              <a:latin typeface="Alexandria Medium" pitchFamily="2" charset="-78"/>
              <a:cs typeface="Alexandria Medium" pitchFamily="2" charset="-78"/>
            </a:endParaRP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5BDEA41-4920-8800-7EFA-7D51AA45F064}"/>
              </a:ext>
            </a:extLst>
          </p:cNvPr>
          <p:cNvCxnSpPr>
            <a:cxnSpLocks/>
          </p:cNvCxnSpPr>
          <p:nvPr/>
        </p:nvCxnSpPr>
        <p:spPr>
          <a:xfrm>
            <a:off x="4310892" y="4861784"/>
            <a:ext cx="1" cy="1169561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ítulo 1">
            <a:extLst>
              <a:ext uri="{FF2B5EF4-FFF2-40B4-BE49-F238E27FC236}">
                <a16:creationId xmlns:a16="http://schemas.microsoft.com/office/drawing/2014/main" id="{D957D7DB-8FAA-1EFD-DD07-B37D749F8597}"/>
              </a:ext>
            </a:extLst>
          </p:cNvPr>
          <p:cNvSpPr txBox="1">
            <a:spLocks/>
          </p:cNvSpPr>
          <p:nvPr/>
        </p:nvSpPr>
        <p:spPr>
          <a:xfrm>
            <a:off x="8024972" y="1168945"/>
            <a:ext cx="3770251" cy="10108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200">
                <a:solidFill>
                  <a:schemeClr val="bg1">
                    <a:lumMod val="50000"/>
                  </a:schemeClr>
                </a:solidFill>
                <a:latin typeface="Alexandria Light" pitchFamily="2" charset="-78"/>
                <a:cs typeface="Alexandria Light"/>
              </a:rPr>
              <a:t>Retenção dos dados contra alterações, detecção de anomalias e camadas de proteção que impedem deleção maliciosa.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A8D6C571-5B01-49A0-A969-27529FB1ED3E}"/>
              </a:ext>
            </a:extLst>
          </p:cNvPr>
          <p:cNvSpPr txBox="1">
            <a:spLocks/>
          </p:cNvSpPr>
          <p:nvPr/>
        </p:nvSpPr>
        <p:spPr>
          <a:xfrm>
            <a:off x="8024971" y="898391"/>
            <a:ext cx="3277438" cy="2705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200">
                <a:solidFill>
                  <a:srgbClr val="0A1628"/>
                </a:solidFill>
                <a:latin typeface="Alexandria Medium" pitchFamily="2" charset="-78"/>
                <a:cs typeface="Alexandria Medium" pitchFamily="2" charset="-78"/>
              </a:rPr>
              <a:t>Proteção contra </a:t>
            </a:r>
            <a:r>
              <a:rPr lang="pt-BR" sz="1200" err="1">
                <a:solidFill>
                  <a:srgbClr val="0A1628"/>
                </a:solidFill>
                <a:latin typeface="Alexandria Medium" pitchFamily="2" charset="-78"/>
                <a:cs typeface="Alexandria Medium" pitchFamily="2" charset="-78"/>
              </a:rPr>
              <a:t>Ransomware</a:t>
            </a:r>
            <a:endParaRPr lang="pt-BR" sz="1200">
              <a:latin typeface="Alexandria Medium" pitchFamily="2" charset="-78"/>
              <a:cs typeface="Alexandria Medium" pitchFamily="2" charset="-78"/>
            </a:endParaRP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40E87EE3-A552-833D-9DA6-1DA387828035}"/>
              </a:ext>
            </a:extLst>
          </p:cNvPr>
          <p:cNvCxnSpPr>
            <a:cxnSpLocks/>
          </p:cNvCxnSpPr>
          <p:nvPr/>
        </p:nvCxnSpPr>
        <p:spPr>
          <a:xfrm>
            <a:off x="7941847" y="1033668"/>
            <a:ext cx="0" cy="1146114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ítulo 1">
            <a:extLst>
              <a:ext uri="{FF2B5EF4-FFF2-40B4-BE49-F238E27FC236}">
                <a16:creationId xmlns:a16="http://schemas.microsoft.com/office/drawing/2014/main" id="{D7DA36A6-93F8-D77D-7407-06FD3AAC6D2A}"/>
              </a:ext>
            </a:extLst>
          </p:cNvPr>
          <p:cNvSpPr txBox="1">
            <a:spLocks/>
          </p:cNvSpPr>
          <p:nvPr/>
        </p:nvSpPr>
        <p:spPr>
          <a:xfrm>
            <a:off x="8024971" y="3083002"/>
            <a:ext cx="3912648" cy="11440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BR" sz="1200">
                <a:solidFill>
                  <a:schemeClr val="bg1">
                    <a:lumMod val="50000"/>
                  </a:schemeClr>
                </a:solidFill>
                <a:latin typeface="Alexandria Light" pitchFamily="2" charset="-78"/>
                <a:cs typeface="Alexandria Light" pitchFamily="2" charset="-78"/>
              </a:rPr>
              <a:t>Restauração granular de arquivos, pastas ou ambientes completos. RTO e RPO definidos e testados.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5FAAD243-4C76-43E6-0540-3CA47D1A9803}"/>
              </a:ext>
            </a:extLst>
          </p:cNvPr>
          <p:cNvSpPr txBox="1">
            <a:spLocks/>
          </p:cNvSpPr>
          <p:nvPr/>
        </p:nvSpPr>
        <p:spPr>
          <a:xfrm>
            <a:off x="8024970" y="2812449"/>
            <a:ext cx="2005721" cy="2705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1200">
                <a:solidFill>
                  <a:srgbClr val="0A1628"/>
                </a:solidFill>
                <a:latin typeface="Alexandria Medium"/>
                <a:cs typeface="Alexandria Medium" pitchFamily="2" charset="-78"/>
              </a:rPr>
              <a:t>Recuperação rápida</a:t>
            </a:r>
            <a:endParaRPr lang="pt-BR" sz="1200">
              <a:latin typeface="Alexandria Medium" pitchFamily="2" charset="-78"/>
              <a:cs typeface="Alexandria Medium" pitchFamily="2" charset="-78"/>
            </a:endParaRP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6CF822F3-DAEC-273C-121D-702591791B44}"/>
              </a:ext>
            </a:extLst>
          </p:cNvPr>
          <p:cNvCxnSpPr>
            <a:cxnSpLocks/>
          </p:cNvCxnSpPr>
          <p:nvPr/>
        </p:nvCxnSpPr>
        <p:spPr>
          <a:xfrm>
            <a:off x="7941846" y="2947726"/>
            <a:ext cx="1" cy="1279305"/>
          </a:xfrm>
          <a:prstGeom prst="line">
            <a:avLst/>
          </a:prstGeom>
          <a:ln w="19050">
            <a:solidFill>
              <a:srgbClr val="0331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oogle Shape;1349;p106">
            <a:extLst>
              <a:ext uri="{FF2B5EF4-FFF2-40B4-BE49-F238E27FC236}">
                <a16:creationId xmlns:a16="http://schemas.microsoft.com/office/drawing/2014/main" id="{EAB0ABCC-C876-8A96-7BE9-F01F29596114}"/>
              </a:ext>
            </a:extLst>
          </p:cNvPr>
          <p:cNvSpPr txBox="1">
            <a:spLocks noGrp="1"/>
          </p:cNvSpPr>
          <p:nvPr/>
        </p:nvSpPr>
        <p:spPr>
          <a:xfrm>
            <a:off x="682991" y="800444"/>
            <a:ext cx="3364005" cy="3426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000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Uma plataforma completa para conformidade total com o Provimento 213/2026</a:t>
            </a:r>
            <a:endParaRPr lang="pt-BR" sz="3000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23" name="Google Shape;1349;p106">
            <a:extLst>
              <a:ext uri="{FF2B5EF4-FFF2-40B4-BE49-F238E27FC236}">
                <a16:creationId xmlns:a16="http://schemas.microsoft.com/office/drawing/2014/main" id="{CF07550B-9DB5-8975-6A4E-084D52E1B0EA}"/>
              </a:ext>
            </a:extLst>
          </p:cNvPr>
          <p:cNvSpPr txBox="1">
            <a:spLocks noGrp="1"/>
          </p:cNvSpPr>
          <p:nvPr/>
        </p:nvSpPr>
        <p:spPr>
          <a:xfrm>
            <a:off x="692135" y="683439"/>
            <a:ext cx="1741051" cy="350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kern="0" spc="200" noProof="0">
                <a:solidFill>
                  <a:srgbClr val="0069FF"/>
                </a:solidFill>
                <a:latin typeface="Alexandria Medium" pitchFamily="2" charset="-78"/>
                <a:cs typeface="Alexandria Medium" pitchFamily="2" charset="-78"/>
              </a:rPr>
              <a:t>NOSSA SOLUÇÃO</a:t>
            </a:r>
            <a:endParaRPr lang="pt-BR" sz="8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0EC23D2-66E0-7324-922F-266D618F6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77" t="48900"/>
          <a:stretch>
            <a:fillRect/>
          </a:stretch>
        </p:blipFill>
        <p:spPr>
          <a:xfrm>
            <a:off x="9679480" y="3606935"/>
            <a:ext cx="2581345" cy="325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279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1968A9BD-A4B2-0B1F-B18B-B706E3121343}"/>
              </a:ext>
            </a:extLst>
          </p:cNvPr>
          <p:cNvSpPr/>
          <p:nvPr/>
        </p:nvSpPr>
        <p:spPr>
          <a:xfrm>
            <a:off x="694625" y="2240280"/>
            <a:ext cx="4000231" cy="2042863"/>
          </a:xfrm>
          <a:prstGeom prst="roundRect">
            <a:avLst/>
          </a:prstGeom>
          <a:solidFill>
            <a:srgbClr val="0331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3FD223B9-4DCA-BECF-E546-A9A742D0F21D}"/>
              </a:ext>
            </a:extLst>
          </p:cNvPr>
          <p:cNvSpPr txBox="1">
            <a:spLocks/>
          </p:cNvSpPr>
          <p:nvPr/>
        </p:nvSpPr>
        <p:spPr>
          <a:xfrm>
            <a:off x="1046611" y="2710731"/>
            <a:ext cx="3471803" cy="14398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  <a:spcAft>
                <a:spcPts val="400"/>
              </a:spcAft>
              <a:buSzPct val="100000"/>
            </a:pPr>
            <a:r>
              <a:rPr lang="pt-BR" sz="13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Criptografia ponta a ponta</a:t>
            </a:r>
          </a:p>
          <a:p>
            <a:pPr>
              <a:lnSpc>
                <a:spcPct val="200000"/>
              </a:lnSpc>
              <a:spcAft>
                <a:spcPts val="400"/>
              </a:spcAft>
              <a:buSzPct val="100000"/>
            </a:pPr>
            <a:r>
              <a:rPr lang="pt-BR" sz="13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Certificações reconhecidas</a:t>
            </a:r>
          </a:p>
          <a:p>
            <a:pPr>
              <a:lnSpc>
                <a:spcPct val="200000"/>
              </a:lnSpc>
              <a:spcAft>
                <a:spcPts val="400"/>
              </a:spcAft>
              <a:buSzPct val="100000"/>
            </a:pPr>
            <a:r>
              <a:rPr lang="pt-BR" sz="13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Imutabilidade dos dados garantida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4F303D3-3722-21E4-8F9F-4141E01EED61}"/>
              </a:ext>
            </a:extLst>
          </p:cNvPr>
          <p:cNvSpPr txBox="1">
            <a:spLocks/>
          </p:cNvSpPr>
          <p:nvPr/>
        </p:nvSpPr>
        <p:spPr>
          <a:xfrm>
            <a:off x="598898" y="2111049"/>
            <a:ext cx="4095958" cy="6610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>
                <a:solidFill>
                  <a:srgbClr val="FFFFFF"/>
                </a:solidFill>
                <a:latin typeface="Alexandria Black" pitchFamily="2" charset="-78"/>
                <a:cs typeface="Alexandria Black" pitchFamily="2" charset="-78"/>
              </a:rPr>
              <a:t>Segurança de Nível Empresarial</a:t>
            </a:r>
            <a:endParaRPr lang="pt-BR" sz="1600"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4810A736-619A-56A1-E250-1CC5FA861B58}"/>
              </a:ext>
            </a:extLst>
          </p:cNvPr>
          <p:cNvSpPr/>
          <p:nvPr/>
        </p:nvSpPr>
        <p:spPr>
          <a:xfrm>
            <a:off x="694625" y="4383602"/>
            <a:ext cx="4000231" cy="2042863"/>
          </a:xfrm>
          <a:prstGeom prst="roundRect">
            <a:avLst/>
          </a:prstGeom>
          <a:solidFill>
            <a:srgbClr val="0331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4C8E973F-C09E-A311-DFE3-DB73562D4D9F}"/>
              </a:ext>
            </a:extLst>
          </p:cNvPr>
          <p:cNvSpPr txBox="1">
            <a:spLocks/>
          </p:cNvSpPr>
          <p:nvPr/>
        </p:nvSpPr>
        <p:spPr>
          <a:xfrm>
            <a:off x="900875" y="4856622"/>
            <a:ext cx="3471803" cy="1445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  <a:spcAft>
                <a:spcPts val="400"/>
              </a:spcAft>
              <a:buSzPct val="100000"/>
            </a:pPr>
            <a:r>
              <a:rPr lang="pt-BR" sz="13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Alinhado ao Provimento 213/2026</a:t>
            </a:r>
          </a:p>
          <a:p>
            <a:pPr>
              <a:lnSpc>
                <a:spcPct val="200000"/>
              </a:lnSpc>
              <a:spcAft>
                <a:spcPts val="400"/>
              </a:spcAft>
              <a:buSzPct val="100000"/>
            </a:pPr>
            <a:r>
              <a:rPr lang="pt-BR" sz="13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Relatórios e evidências automáticos</a:t>
            </a:r>
          </a:p>
          <a:p>
            <a:pPr>
              <a:lnSpc>
                <a:spcPct val="200000"/>
              </a:lnSpc>
              <a:spcAft>
                <a:spcPts val="400"/>
              </a:spcAft>
              <a:buSzPct val="100000"/>
            </a:pPr>
            <a:r>
              <a:rPr lang="pt-BR" sz="13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Suporte à auditoria e fiscalização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71BFA375-DE3B-35E7-930F-B7117D268E7E}"/>
              </a:ext>
            </a:extLst>
          </p:cNvPr>
          <p:cNvSpPr txBox="1">
            <a:spLocks/>
          </p:cNvSpPr>
          <p:nvPr/>
        </p:nvSpPr>
        <p:spPr>
          <a:xfrm>
            <a:off x="954778" y="4314018"/>
            <a:ext cx="3343879" cy="6610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>
                <a:solidFill>
                  <a:srgbClr val="FFFFFF"/>
                </a:solidFill>
                <a:latin typeface="Alexandria Black" pitchFamily="2" charset="-78"/>
                <a:cs typeface="Alexandria Black" pitchFamily="2" charset="-78"/>
              </a:rPr>
              <a:t>Conformidade com o CNJ</a:t>
            </a:r>
            <a:endParaRPr lang="pt-BR" sz="1600"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2" name="Google Shape;1349;p106">
            <a:extLst>
              <a:ext uri="{FF2B5EF4-FFF2-40B4-BE49-F238E27FC236}">
                <a16:creationId xmlns:a16="http://schemas.microsoft.com/office/drawing/2014/main" id="{8043DD03-3C4D-2BF9-29BC-1654409E2A36}"/>
              </a:ext>
            </a:extLst>
          </p:cNvPr>
          <p:cNvSpPr txBox="1">
            <a:spLocks noGrp="1"/>
          </p:cNvSpPr>
          <p:nvPr/>
        </p:nvSpPr>
        <p:spPr>
          <a:xfrm>
            <a:off x="682992" y="800444"/>
            <a:ext cx="7811784" cy="143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600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Por que somos a escolha certa para os cartórios?</a:t>
            </a:r>
            <a:endParaRPr lang="pt-BR" sz="3600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3" name="Google Shape;1349;p106">
            <a:extLst>
              <a:ext uri="{FF2B5EF4-FFF2-40B4-BE49-F238E27FC236}">
                <a16:creationId xmlns:a16="http://schemas.microsoft.com/office/drawing/2014/main" id="{00D32582-5ED7-4002-E69D-F41F2332AE8D}"/>
              </a:ext>
            </a:extLst>
          </p:cNvPr>
          <p:cNvSpPr txBox="1">
            <a:spLocks noGrp="1"/>
          </p:cNvSpPr>
          <p:nvPr/>
        </p:nvSpPr>
        <p:spPr>
          <a:xfrm>
            <a:off x="692136" y="683439"/>
            <a:ext cx="5333760" cy="28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b="1" kern="0" spc="200" noProof="0">
                <a:solidFill>
                  <a:srgbClr val="0069FF"/>
                </a:solidFill>
                <a:latin typeface="Alexandria Medium" pitchFamily="2" charset="-78"/>
                <a:cs typeface="Alexandria Medium" pitchFamily="2" charset="-78"/>
              </a:rPr>
              <a:t>DIFERENCIAIS COMPETITIVOS</a:t>
            </a:r>
            <a:endParaRPr lang="pt-BR" sz="8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  <a:p>
            <a:endParaRPr lang="pt-BR" sz="8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A640346F-AB58-2E88-0EB1-F50F4A5F622D}"/>
              </a:ext>
            </a:extLst>
          </p:cNvPr>
          <p:cNvSpPr/>
          <p:nvPr/>
        </p:nvSpPr>
        <p:spPr>
          <a:xfrm>
            <a:off x="4801681" y="2240280"/>
            <a:ext cx="4000231" cy="2042863"/>
          </a:xfrm>
          <a:prstGeom prst="roundRect">
            <a:avLst/>
          </a:prstGeom>
          <a:solidFill>
            <a:srgbClr val="0331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6FE33293-E375-5A01-52DF-97F83516E7C9}"/>
              </a:ext>
            </a:extLst>
          </p:cNvPr>
          <p:cNvSpPr txBox="1">
            <a:spLocks/>
          </p:cNvSpPr>
          <p:nvPr/>
        </p:nvSpPr>
        <p:spPr>
          <a:xfrm>
            <a:off x="5102991" y="2710732"/>
            <a:ext cx="3471803" cy="13876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  <a:spcAft>
                <a:spcPts val="400"/>
              </a:spcAft>
              <a:buSzPct val="100000"/>
            </a:pPr>
            <a:r>
              <a:rPr lang="pt-BR" sz="13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Cresce junto com o cartório</a:t>
            </a:r>
          </a:p>
          <a:p>
            <a:pPr>
              <a:lnSpc>
                <a:spcPct val="200000"/>
              </a:lnSpc>
              <a:spcAft>
                <a:spcPts val="400"/>
              </a:spcAft>
              <a:buSzPct val="100000"/>
            </a:pPr>
            <a:r>
              <a:rPr lang="pt-BR" sz="13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Sem necessidade de hardware local</a:t>
            </a:r>
          </a:p>
          <a:p>
            <a:pPr>
              <a:lnSpc>
                <a:spcPct val="200000"/>
              </a:lnSpc>
              <a:spcAft>
                <a:spcPts val="400"/>
              </a:spcAft>
              <a:buSzPct val="100000"/>
            </a:pPr>
            <a:r>
              <a:rPr lang="pt-BR" sz="13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Armazenamento elástico sob demanda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9E1B0C58-0FE6-F206-7ED3-30E2FAFE1D0F}"/>
              </a:ext>
            </a:extLst>
          </p:cNvPr>
          <p:cNvSpPr txBox="1">
            <a:spLocks/>
          </p:cNvSpPr>
          <p:nvPr/>
        </p:nvSpPr>
        <p:spPr>
          <a:xfrm>
            <a:off x="4893395" y="2120514"/>
            <a:ext cx="3634767" cy="6610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>
                <a:solidFill>
                  <a:srgbClr val="FFFFFF"/>
                </a:solidFill>
                <a:latin typeface="Alexandria Black" pitchFamily="2" charset="-78"/>
                <a:cs typeface="Alexandria Black" pitchFamily="2" charset="-78"/>
              </a:rPr>
              <a:t>Escalabilidade sem Limites</a:t>
            </a:r>
            <a:endParaRPr lang="pt-BR" sz="1600"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9C1A019D-C614-513D-20F0-450AEC9C0EB0}"/>
              </a:ext>
            </a:extLst>
          </p:cNvPr>
          <p:cNvSpPr/>
          <p:nvPr/>
        </p:nvSpPr>
        <p:spPr>
          <a:xfrm>
            <a:off x="4821738" y="4402909"/>
            <a:ext cx="4000231" cy="2042863"/>
          </a:xfrm>
          <a:prstGeom prst="roundRect">
            <a:avLst/>
          </a:prstGeom>
          <a:solidFill>
            <a:srgbClr val="0331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6EB9CDC-7DB6-4A6C-4F27-01D32F068C15}"/>
              </a:ext>
            </a:extLst>
          </p:cNvPr>
          <p:cNvSpPr txBox="1">
            <a:spLocks/>
          </p:cNvSpPr>
          <p:nvPr/>
        </p:nvSpPr>
        <p:spPr>
          <a:xfrm>
            <a:off x="5186883" y="4895701"/>
            <a:ext cx="3471803" cy="13935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  <a:spcAft>
                <a:spcPts val="400"/>
              </a:spcAft>
              <a:buSzPct val="100000"/>
            </a:pPr>
            <a:r>
              <a:rPr lang="pt-BR" sz="13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Testes de restauração documentados</a:t>
            </a:r>
          </a:p>
          <a:p>
            <a:pPr>
              <a:lnSpc>
                <a:spcPct val="200000"/>
              </a:lnSpc>
              <a:spcAft>
                <a:spcPts val="400"/>
              </a:spcAft>
              <a:buSzPct val="100000"/>
            </a:pPr>
            <a:r>
              <a:rPr lang="pt-BR" sz="13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Monitoramento 24/7 proativo</a:t>
            </a:r>
          </a:p>
          <a:p>
            <a:pPr>
              <a:lnSpc>
                <a:spcPct val="200000"/>
              </a:lnSpc>
              <a:spcAft>
                <a:spcPts val="400"/>
              </a:spcAft>
              <a:buSzPct val="100000"/>
            </a:pPr>
            <a:r>
              <a:rPr lang="pt-BR" sz="1300">
                <a:solidFill>
                  <a:schemeClr val="bg1"/>
                </a:solidFill>
                <a:latin typeface="Alexandria Light" pitchFamily="2" charset="-78"/>
                <a:cs typeface="Alexandria Light" pitchFamily="2" charset="-78"/>
              </a:rPr>
              <a:t>Plano de resposta a incidentes incluso</a:t>
            </a: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7AC4F071-B058-B988-0C51-BE1E87AB8B80}"/>
              </a:ext>
            </a:extLst>
          </p:cNvPr>
          <p:cNvSpPr txBox="1">
            <a:spLocks/>
          </p:cNvSpPr>
          <p:nvPr/>
        </p:nvSpPr>
        <p:spPr>
          <a:xfrm>
            <a:off x="4632831" y="4327028"/>
            <a:ext cx="4268808" cy="6610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600">
                <a:solidFill>
                  <a:srgbClr val="FFFFFF"/>
                </a:solidFill>
                <a:latin typeface="Alexandria Black" pitchFamily="2" charset="-78"/>
                <a:cs typeface="Alexandria Black" pitchFamily="2" charset="-78"/>
              </a:rPr>
              <a:t>Redução de Risco Operacional</a:t>
            </a:r>
            <a:endParaRPr lang="pt-BR" sz="1600">
              <a:latin typeface="Alexandria Black" pitchFamily="2" charset="-78"/>
              <a:cs typeface="Alexandria Black" pitchFamily="2" charset="-78"/>
            </a:endParaRP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38A2238B-35DB-6104-6AAB-3B78935CC485}"/>
              </a:ext>
            </a:extLst>
          </p:cNvPr>
          <p:cNvCxnSpPr>
            <a:cxnSpLocks/>
          </p:cNvCxnSpPr>
          <p:nvPr/>
        </p:nvCxnSpPr>
        <p:spPr>
          <a:xfrm>
            <a:off x="1774121" y="3196987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F3930353-A0D6-4590-92C4-466F4A9665FC}"/>
              </a:ext>
            </a:extLst>
          </p:cNvPr>
          <p:cNvCxnSpPr>
            <a:cxnSpLocks/>
          </p:cNvCxnSpPr>
          <p:nvPr/>
        </p:nvCxnSpPr>
        <p:spPr>
          <a:xfrm>
            <a:off x="1774121" y="3650950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64D370A1-C638-BB9D-575A-89C2D8E353EE}"/>
              </a:ext>
            </a:extLst>
          </p:cNvPr>
          <p:cNvCxnSpPr>
            <a:cxnSpLocks/>
          </p:cNvCxnSpPr>
          <p:nvPr/>
        </p:nvCxnSpPr>
        <p:spPr>
          <a:xfrm>
            <a:off x="5976195" y="3217001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81EC25D9-B42A-6BBA-1B75-2BBE7F1A3524}"/>
              </a:ext>
            </a:extLst>
          </p:cNvPr>
          <p:cNvCxnSpPr>
            <a:cxnSpLocks/>
          </p:cNvCxnSpPr>
          <p:nvPr/>
        </p:nvCxnSpPr>
        <p:spPr>
          <a:xfrm>
            <a:off x="5976195" y="3670964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910D208D-04D8-A70A-ABB6-5E8A7B1BC8EB}"/>
              </a:ext>
            </a:extLst>
          </p:cNvPr>
          <p:cNvCxnSpPr>
            <a:cxnSpLocks/>
          </p:cNvCxnSpPr>
          <p:nvPr/>
        </p:nvCxnSpPr>
        <p:spPr>
          <a:xfrm>
            <a:off x="1764020" y="5375033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FECA8CF1-A23B-463A-B013-07A21413EA9B}"/>
              </a:ext>
            </a:extLst>
          </p:cNvPr>
          <p:cNvCxnSpPr>
            <a:cxnSpLocks/>
          </p:cNvCxnSpPr>
          <p:nvPr/>
        </p:nvCxnSpPr>
        <p:spPr>
          <a:xfrm>
            <a:off x="1764020" y="5828996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22CCCD36-F1E2-08A7-F784-265D552B5535}"/>
              </a:ext>
            </a:extLst>
          </p:cNvPr>
          <p:cNvCxnSpPr>
            <a:cxnSpLocks/>
          </p:cNvCxnSpPr>
          <p:nvPr/>
        </p:nvCxnSpPr>
        <p:spPr>
          <a:xfrm>
            <a:off x="5776424" y="5406641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7F000B9E-CF06-E6FD-5D11-5D42B5D52D5D}"/>
              </a:ext>
            </a:extLst>
          </p:cNvPr>
          <p:cNvCxnSpPr>
            <a:cxnSpLocks/>
          </p:cNvCxnSpPr>
          <p:nvPr/>
        </p:nvCxnSpPr>
        <p:spPr>
          <a:xfrm>
            <a:off x="5776424" y="5860604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955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96647D-7F0D-7789-26DE-A1DE6264C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49;p106">
            <a:extLst>
              <a:ext uri="{FF2B5EF4-FFF2-40B4-BE49-F238E27FC236}">
                <a16:creationId xmlns:a16="http://schemas.microsoft.com/office/drawing/2014/main" id="{6AFCB25C-6045-0F61-C667-0D732039981C}"/>
              </a:ext>
            </a:extLst>
          </p:cNvPr>
          <p:cNvSpPr txBox="1">
            <a:spLocks noGrp="1"/>
          </p:cNvSpPr>
          <p:nvPr/>
        </p:nvSpPr>
        <p:spPr>
          <a:xfrm>
            <a:off x="682992" y="800444"/>
            <a:ext cx="7811784" cy="143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3600" noProof="0">
                <a:solidFill>
                  <a:srgbClr val="0069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Nosso modelo de serviço para Cartórios</a:t>
            </a:r>
            <a:endParaRPr lang="pt-BR" sz="3600" noProof="0">
              <a:solidFill>
                <a:srgbClr val="0069FF"/>
              </a:solidFill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3" name="Google Shape;1349;p106">
            <a:extLst>
              <a:ext uri="{FF2B5EF4-FFF2-40B4-BE49-F238E27FC236}">
                <a16:creationId xmlns:a16="http://schemas.microsoft.com/office/drawing/2014/main" id="{ECD12462-6702-9925-60DF-17F92028E39D}"/>
              </a:ext>
            </a:extLst>
          </p:cNvPr>
          <p:cNvSpPr txBox="1">
            <a:spLocks noGrp="1"/>
          </p:cNvSpPr>
          <p:nvPr/>
        </p:nvSpPr>
        <p:spPr>
          <a:xfrm>
            <a:off x="692136" y="683439"/>
            <a:ext cx="5333760" cy="28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800" b="1" kern="0" spc="200" noProof="0">
                <a:solidFill>
                  <a:srgbClr val="0069FF"/>
                </a:solidFill>
                <a:latin typeface="Alexandria Medium" pitchFamily="2" charset="-78"/>
                <a:cs typeface="Alexandria Medium" pitchFamily="2" charset="-78"/>
              </a:rPr>
              <a:t>DIFERENCIAIS COMPETITIVOS</a:t>
            </a:r>
            <a:endParaRPr lang="pt-BR" sz="8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  <a:p>
            <a:endParaRPr lang="pt-BR" sz="800" noProof="0">
              <a:solidFill>
                <a:srgbClr val="0069FF"/>
              </a:solidFill>
              <a:latin typeface="Alexandria Medium" pitchFamily="2" charset="-78"/>
              <a:cs typeface="Alexandria Medium" pitchFamily="2" charset="-78"/>
            </a:endParaRPr>
          </a:p>
        </p:txBody>
      </p:sp>
      <p:sp>
        <p:nvSpPr>
          <p:cNvPr id="6" name="Rounded Rectangle 11">
            <a:extLst>
              <a:ext uri="{FF2B5EF4-FFF2-40B4-BE49-F238E27FC236}">
                <a16:creationId xmlns:a16="http://schemas.microsoft.com/office/drawing/2014/main" id="{398B61D9-53A0-A032-E391-83CFAD03B159}"/>
              </a:ext>
            </a:extLst>
          </p:cNvPr>
          <p:cNvSpPr/>
          <p:nvPr/>
        </p:nvSpPr>
        <p:spPr>
          <a:xfrm>
            <a:off x="667517" y="2346721"/>
            <a:ext cx="3603031" cy="3541613"/>
          </a:xfrm>
          <a:prstGeom prst="roundRect">
            <a:avLst/>
          </a:prstGeom>
          <a:gradFill>
            <a:gsLst>
              <a:gs pos="3000">
                <a:schemeClr val="bg1"/>
              </a:gs>
              <a:gs pos="100000">
                <a:schemeClr val="bg2"/>
              </a:gs>
            </a:gsLst>
            <a:lin ang="189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Work San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ABE7063B-E05C-D2BC-6D0B-AC9ACACABCFC}"/>
              </a:ext>
            </a:extLst>
          </p:cNvPr>
          <p:cNvSpPr/>
          <p:nvPr/>
        </p:nvSpPr>
        <p:spPr>
          <a:xfrm>
            <a:off x="4417227" y="2346721"/>
            <a:ext cx="3603031" cy="3541613"/>
          </a:xfrm>
          <a:prstGeom prst="roundRect">
            <a:avLst/>
          </a:prstGeom>
          <a:gradFill>
            <a:gsLst>
              <a:gs pos="3000">
                <a:schemeClr val="bg1"/>
              </a:gs>
              <a:gs pos="100000">
                <a:schemeClr val="bg2"/>
              </a:gs>
            </a:gsLst>
            <a:lin ang="189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Work San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Rounded Rectangle 11">
            <a:extLst>
              <a:ext uri="{FF2B5EF4-FFF2-40B4-BE49-F238E27FC236}">
                <a16:creationId xmlns:a16="http://schemas.microsoft.com/office/drawing/2014/main" id="{CA070929-CFAA-F512-CFED-CCCAAD72C4EF}"/>
              </a:ext>
            </a:extLst>
          </p:cNvPr>
          <p:cNvSpPr/>
          <p:nvPr/>
        </p:nvSpPr>
        <p:spPr>
          <a:xfrm>
            <a:off x="8166937" y="2346721"/>
            <a:ext cx="3603031" cy="3541613"/>
          </a:xfrm>
          <a:prstGeom prst="roundRect">
            <a:avLst/>
          </a:prstGeom>
          <a:gradFill>
            <a:gsLst>
              <a:gs pos="3000">
                <a:schemeClr val="bg1"/>
              </a:gs>
              <a:gs pos="100000">
                <a:schemeClr val="bg2"/>
              </a:gs>
            </a:gsLst>
            <a:lin ang="18900000" scaled="1"/>
          </a:gradFill>
          <a:ln>
            <a:noFill/>
          </a:ln>
          <a:effectLst>
            <a:outerShdw blurRad="508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Work San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BC883603-C4F3-B3C2-2470-17E7A426CA62}"/>
              </a:ext>
            </a:extLst>
          </p:cNvPr>
          <p:cNvSpPr txBox="1">
            <a:spLocks/>
          </p:cNvSpPr>
          <p:nvPr/>
        </p:nvSpPr>
        <p:spPr>
          <a:xfrm>
            <a:off x="1091380" y="2482626"/>
            <a:ext cx="2755303" cy="5047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200">
                <a:solidFill>
                  <a:srgbClr val="033158"/>
                </a:solidFill>
                <a:latin typeface="Alexandria Black" pitchFamily="2" charset="-78"/>
                <a:cs typeface="Alexandria Black" pitchFamily="2" charset="-78"/>
              </a:rPr>
              <a:t>Plano Essencial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3261B669-CB7A-A32B-BED7-C1836F7A5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917" y="3187510"/>
            <a:ext cx="3020228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1400" b="0" i="0" u="none" strike="noStrike" cap="none" normalizeH="0" baseline="0">
                <a:ln>
                  <a:noFill/>
                </a:ln>
                <a:solidFill>
                  <a:srgbClr val="033158"/>
                </a:solidFill>
                <a:effectLst/>
                <a:latin typeface="Alexandria Light" pitchFamily="2" charset="-78"/>
                <a:cs typeface="Alexandria Light" pitchFamily="2" charset="-78"/>
              </a:rPr>
              <a:t>Backup automatizado em nuvem</a:t>
            </a: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1400" b="0" i="0" u="none" strike="noStrike" cap="none" normalizeH="0" baseline="0">
              <a:ln>
                <a:noFill/>
              </a:ln>
              <a:solidFill>
                <a:srgbClr val="033158"/>
              </a:solidFill>
              <a:effectLst/>
              <a:latin typeface="Alexandria Light" pitchFamily="2" charset="-78"/>
              <a:cs typeface="Alexandria Light" pitchFamily="2" charset="-78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1400" b="0" i="0" u="none" strike="noStrike" cap="none" normalizeH="0" baseline="0">
                <a:ln>
                  <a:noFill/>
                </a:ln>
                <a:solidFill>
                  <a:srgbClr val="033158"/>
                </a:solidFill>
                <a:effectLst/>
                <a:latin typeface="Alexandria Light" pitchFamily="2" charset="-78"/>
                <a:cs typeface="Alexandria Light" pitchFamily="2" charset="-78"/>
              </a:rPr>
              <a:t>Armazenamento seguro e criptografado</a:t>
            </a: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1400" b="0" i="0" u="none" strike="noStrike" cap="none" normalizeH="0" baseline="0">
              <a:ln>
                <a:noFill/>
              </a:ln>
              <a:solidFill>
                <a:srgbClr val="033158"/>
              </a:solidFill>
              <a:effectLst/>
              <a:latin typeface="Alexandria Light" pitchFamily="2" charset="-78"/>
              <a:cs typeface="Alexandria Light" pitchFamily="2" charset="-78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1400" b="0" i="0" u="none" strike="noStrike" cap="none" normalizeH="0" baseline="0">
                <a:ln>
                  <a:noFill/>
                </a:ln>
                <a:solidFill>
                  <a:srgbClr val="033158"/>
                </a:solidFill>
                <a:effectLst/>
                <a:latin typeface="Alexandria Light" pitchFamily="2" charset="-78"/>
                <a:cs typeface="Alexandria Light" pitchFamily="2" charset="-78"/>
              </a:rPr>
              <a:t>Armazenamento em data center Brasil </a:t>
            </a:r>
            <a:r>
              <a:rPr kumimoji="0" lang="pt-BR" altLang="pt-BR" sz="1400" b="0" i="0" u="none" strike="noStrike" cap="none" normalizeH="0" baseline="0" err="1">
                <a:ln>
                  <a:noFill/>
                </a:ln>
                <a:solidFill>
                  <a:srgbClr val="033158"/>
                </a:solidFill>
                <a:effectLst/>
                <a:latin typeface="Alexandria Light" pitchFamily="2" charset="-78"/>
                <a:cs typeface="Alexandria Light" pitchFamily="2" charset="-78"/>
              </a:rPr>
              <a:t>Tier</a:t>
            </a:r>
            <a:r>
              <a:rPr kumimoji="0" lang="pt-BR" altLang="pt-BR" sz="1400" b="0" i="0" u="none" strike="noStrike" cap="none" normalizeH="0" baseline="0">
                <a:ln>
                  <a:noFill/>
                </a:ln>
                <a:solidFill>
                  <a:srgbClr val="033158"/>
                </a:solidFill>
                <a:effectLst/>
                <a:latin typeface="Alexandria Light" pitchFamily="2" charset="-78"/>
                <a:cs typeface="Alexandria Light" pitchFamily="2" charset="-78"/>
              </a:rPr>
              <a:t> III</a:t>
            </a: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1400" b="0" i="0" u="none" strike="noStrike" cap="none" normalizeH="0" baseline="0">
              <a:ln>
                <a:noFill/>
              </a:ln>
              <a:solidFill>
                <a:srgbClr val="033158"/>
              </a:solidFill>
              <a:effectLst/>
              <a:latin typeface="Alexandria Light" pitchFamily="2" charset="-78"/>
              <a:cs typeface="Alexandria Light" pitchFamily="2" charset="-78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1400" b="0" i="0" u="none" strike="noStrike" cap="none" normalizeH="0" baseline="0">
                <a:ln>
                  <a:noFill/>
                </a:ln>
                <a:solidFill>
                  <a:srgbClr val="033158"/>
                </a:solidFill>
                <a:effectLst/>
                <a:latin typeface="Alexandria Light" pitchFamily="2" charset="-78"/>
                <a:cs typeface="Alexandria Light" pitchFamily="2" charset="-78"/>
              </a:rPr>
              <a:t>Monitoramento 24 x 7 automatizado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4D37DED6-5EA0-9D18-ADE4-D887CD526FFC}"/>
              </a:ext>
            </a:extLst>
          </p:cNvPr>
          <p:cNvSpPr txBox="1">
            <a:spLocks/>
          </p:cNvSpPr>
          <p:nvPr/>
        </p:nvSpPr>
        <p:spPr>
          <a:xfrm>
            <a:off x="4425284" y="2482625"/>
            <a:ext cx="3594974" cy="5047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200">
                <a:solidFill>
                  <a:srgbClr val="033158"/>
                </a:solidFill>
                <a:latin typeface="Alexandria Black" pitchFamily="2" charset="-78"/>
                <a:cs typeface="Alexandria Black" pitchFamily="2" charset="-78"/>
              </a:rPr>
              <a:t>Plano Conformidade</a:t>
            </a: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0FED342C-9DD3-1CDE-7D92-9FB6EB3CC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8628" y="3244978"/>
            <a:ext cx="302022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Tudo do plano Essencial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1400">
              <a:solidFill>
                <a:srgbClr val="033158"/>
              </a:solidFill>
              <a:latin typeface="Alexandria Light" pitchFamily="2" charset="-78"/>
              <a:cs typeface="Alexandria Light" pitchFamily="2" charset="-78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Consultoria na Política de Backup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1400">
              <a:solidFill>
                <a:srgbClr val="033158"/>
              </a:solidFill>
              <a:latin typeface="Alexandria Light" pitchFamily="2" charset="-78"/>
              <a:cs typeface="Alexandria Light" pitchFamily="2" charset="-78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Testes periódicos de restauração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1400">
              <a:solidFill>
                <a:srgbClr val="033158"/>
              </a:solidFill>
              <a:latin typeface="Alexandria Light" pitchFamily="2" charset="-78"/>
              <a:cs typeface="Alexandria Light" pitchFamily="2" charset="-78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Relatórios para auditoria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FAEE6FAC-E06A-BA6B-05BD-B7BF441881D9}"/>
              </a:ext>
            </a:extLst>
          </p:cNvPr>
          <p:cNvSpPr txBox="1">
            <a:spLocks/>
          </p:cNvSpPr>
          <p:nvPr/>
        </p:nvSpPr>
        <p:spPr>
          <a:xfrm>
            <a:off x="8584641" y="2482626"/>
            <a:ext cx="2755303" cy="5047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200">
                <a:solidFill>
                  <a:srgbClr val="033158"/>
                </a:solidFill>
                <a:latin typeface="Alexandria Black" pitchFamily="2" charset="-78"/>
                <a:cs typeface="Alexandria Black" pitchFamily="2" charset="-78"/>
              </a:rPr>
              <a:t>Plano Completo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A71661C5-30BE-060B-97FF-A5DEC48D5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2178" y="3244978"/>
            <a:ext cx="3020228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Tudo do plano Conformidade</a:t>
            </a:r>
          </a:p>
          <a:p>
            <a:pPr algn="ctr"/>
            <a:endParaRPr lang="pt-BR" sz="1400">
              <a:solidFill>
                <a:srgbClr val="033158"/>
              </a:solidFill>
              <a:latin typeface="Alexandria Light" pitchFamily="2" charset="-78"/>
              <a:cs typeface="Alexandria Light" pitchFamily="2" charset="-78"/>
            </a:endParaRPr>
          </a:p>
          <a:p>
            <a:pPr algn="ctr"/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Plano de Continuidade de Negócios (PCN)</a:t>
            </a:r>
          </a:p>
          <a:p>
            <a:pPr algn="ctr"/>
            <a:endParaRPr lang="pt-BR" sz="1400">
              <a:solidFill>
                <a:srgbClr val="033158"/>
              </a:solidFill>
              <a:latin typeface="Alexandria Light" pitchFamily="2" charset="-78"/>
              <a:cs typeface="Alexandria Light" pitchFamily="2" charset="-78"/>
            </a:endParaRPr>
          </a:p>
          <a:p>
            <a:pPr algn="ctr"/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Monitoramento contínuo e alertas</a:t>
            </a:r>
          </a:p>
          <a:p>
            <a:pPr algn="ctr"/>
            <a:endParaRPr lang="pt-BR" sz="1400">
              <a:solidFill>
                <a:srgbClr val="033158"/>
              </a:solidFill>
              <a:latin typeface="Alexandria Light" pitchFamily="2" charset="-78"/>
              <a:cs typeface="Alexandria Light" pitchFamily="2" charset="-78"/>
            </a:endParaRPr>
          </a:p>
          <a:p>
            <a:pPr algn="ctr"/>
            <a:r>
              <a:rPr lang="pt-BR" sz="1400">
                <a:solidFill>
                  <a:srgbClr val="033158"/>
                </a:solidFill>
                <a:latin typeface="Alexandria Light" pitchFamily="2" charset="-78"/>
                <a:cs typeface="Alexandria Light" pitchFamily="2" charset="-78"/>
              </a:rPr>
              <a:t>RTO e RPO definidos e testados</a:t>
            </a: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424C65F9-FCBF-64A1-593F-E555EBED7DA8}"/>
              </a:ext>
            </a:extLst>
          </p:cNvPr>
          <p:cNvSpPr txBox="1">
            <a:spLocks/>
          </p:cNvSpPr>
          <p:nvPr/>
        </p:nvSpPr>
        <p:spPr>
          <a:xfrm>
            <a:off x="8269093" y="2873556"/>
            <a:ext cx="3386398" cy="3139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300">
                <a:solidFill>
                  <a:srgbClr val="033158"/>
                </a:solidFill>
                <a:latin typeface="Alexandria SemiBold" pitchFamily="2" charset="-78"/>
                <a:cs typeface="Alexandria SemiBold" pitchFamily="2" charset="-78"/>
              </a:rPr>
              <a:t>Continuidade e Segurança Avançada</a:t>
            </a: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7B9D49CE-179C-FC1C-4F05-76F02D0D589F}"/>
              </a:ext>
            </a:extLst>
          </p:cNvPr>
          <p:cNvCxnSpPr>
            <a:cxnSpLocks/>
          </p:cNvCxnSpPr>
          <p:nvPr/>
        </p:nvCxnSpPr>
        <p:spPr>
          <a:xfrm>
            <a:off x="5352710" y="3638190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2AE96BF7-CFE0-7A1E-6D54-546C19E8E88F}"/>
              </a:ext>
            </a:extLst>
          </p:cNvPr>
          <p:cNvCxnSpPr>
            <a:cxnSpLocks/>
          </p:cNvCxnSpPr>
          <p:nvPr/>
        </p:nvCxnSpPr>
        <p:spPr>
          <a:xfrm>
            <a:off x="5352710" y="4250510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3D72E22C-45FA-0B90-BF08-1C7ED5C96020}"/>
              </a:ext>
            </a:extLst>
          </p:cNvPr>
          <p:cNvCxnSpPr>
            <a:cxnSpLocks/>
          </p:cNvCxnSpPr>
          <p:nvPr/>
        </p:nvCxnSpPr>
        <p:spPr>
          <a:xfrm>
            <a:off x="5352710" y="4678220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1B3C3832-78A2-48E7-BC5D-A1B0C2FCB829}"/>
              </a:ext>
            </a:extLst>
          </p:cNvPr>
          <p:cNvCxnSpPr>
            <a:cxnSpLocks/>
          </p:cNvCxnSpPr>
          <p:nvPr/>
        </p:nvCxnSpPr>
        <p:spPr>
          <a:xfrm>
            <a:off x="1666640" y="3779912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29ADBFF1-6337-E406-7732-8558341ADE99}"/>
              </a:ext>
            </a:extLst>
          </p:cNvPr>
          <p:cNvCxnSpPr>
            <a:cxnSpLocks/>
          </p:cNvCxnSpPr>
          <p:nvPr/>
        </p:nvCxnSpPr>
        <p:spPr>
          <a:xfrm>
            <a:off x="1666640" y="4434730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7CDCD6BC-CDA7-5B56-2048-C3E9D9B749A9}"/>
              </a:ext>
            </a:extLst>
          </p:cNvPr>
          <p:cNvCxnSpPr>
            <a:cxnSpLocks/>
          </p:cNvCxnSpPr>
          <p:nvPr/>
        </p:nvCxnSpPr>
        <p:spPr>
          <a:xfrm>
            <a:off x="1666640" y="5064267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21F45C1D-739D-8DD8-4B6D-1393857FA2B6}"/>
              </a:ext>
            </a:extLst>
          </p:cNvPr>
          <p:cNvCxnSpPr>
            <a:cxnSpLocks/>
          </p:cNvCxnSpPr>
          <p:nvPr/>
        </p:nvCxnSpPr>
        <p:spPr>
          <a:xfrm>
            <a:off x="9152661" y="3600358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792EFF1F-EA2E-F277-E6C8-6934567953E3}"/>
              </a:ext>
            </a:extLst>
          </p:cNvPr>
          <p:cNvCxnSpPr>
            <a:cxnSpLocks/>
          </p:cNvCxnSpPr>
          <p:nvPr/>
        </p:nvCxnSpPr>
        <p:spPr>
          <a:xfrm>
            <a:off x="9152661" y="4250510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95AD983E-A1B5-B443-2292-A5FDE3182E22}"/>
              </a:ext>
            </a:extLst>
          </p:cNvPr>
          <p:cNvCxnSpPr>
            <a:cxnSpLocks/>
          </p:cNvCxnSpPr>
          <p:nvPr/>
        </p:nvCxnSpPr>
        <p:spPr>
          <a:xfrm>
            <a:off x="9152661" y="4878174"/>
            <a:ext cx="172539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211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F09D8A-DB79-8FC0-2BD9-3ABA181FAB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3">
            <a:extLst>
              <a:ext uri="{FF2B5EF4-FFF2-40B4-BE49-F238E27FC236}">
                <a16:creationId xmlns:a16="http://schemas.microsoft.com/office/drawing/2014/main" id="{34960E1F-F51B-3230-00F6-76B8B512FBF3}"/>
              </a:ext>
            </a:extLst>
          </p:cNvPr>
          <p:cNvSpPr/>
          <p:nvPr/>
        </p:nvSpPr>
        <p:spPr>
          <a:xfrm>
            <a:off x="2686929" y="1275588"/>
            <a:ext cx="3108960" cy="347472"/>
          </a:xfrm>
          <a:prstGeom prst="roundRect">
            <a:avLst>
              <a:gd name="adj" fmla="val 21053"/>
            </a:avLst>
          </a:prstGeom>
          <a:solidFill>
            <a:srgbClr val="0A1628"/>
          </a:solidFill>
          <a:ln w="12700">
            <a:solidFill>
              <a:srgbClr val="0A162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4D3C52F8-52C5-D069-94B6-48E6B68B9D55}"/>
              </a:ext>
            </a:extLst>
          </p:cNvPr>
          <p:cNvSpPr/>
          <p:nvPr/>
        </p:nvSpPr>
        <p:spPr>
          <a:xfrm>
            <a:off x="2686929" y="127558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100">
                <a:solidFill>
                  <a:srgbClr val="0069FF"/>
                </a:solidFill>
                <a:latin typeface="Alexandria SemiBold" pitchFamily="2" charset="-78"/>
                <a:cs typeface="Alexandria SemiBold" pitchFamily="2" charset="-78"/>
              </a:rPr>
              <a:t>⚡  AÇÃO IMEDIATA  ⚡</a:t>
            </a:r>
            <a:endParaRPr lang="en-US" sz="1000">
              <a:solidFill>
                <a:srgbClr val="0069FF"/>
              </a:solidFill>
              <a:latin typeface="Alexandria SemiBold" pitchFamily="2" charset="-78"/>
              <a:cs typeface="Alexandria SemiBold" pitchFamily="2" charset="-78"/>
            </a:endParaRP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EEE4DFAA-71D1-0573-8879-81C73D70ADC5}"/>
              </a:ext>
            </a:extLst>
          </p:cNvPr>
          <p:cNvSpPr/>
          <p:nvPr/>
        </p:nvSpPr>
        <p:spPr>
          <a:xfrm>
            <a:off x="617974" y="1673352"/>
            <a:ext cx="7225167" cy="1440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>
                <a:solidFill>
                  <a:srgbClr val="FFFF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O prazo para conformidade</a:t>
            </a:r>
            <a:endParaRPr lang="en-US" sz="3800">
              <a:latin typeface="Alexandria Black" pitchFamily="2" charset="-78"/>
              <a:cs typeface="Alexandria Black" pitchFamily="2" charset="-78"/>
            </a:endParaRPr>
          </a:p>
          <a:p>
            <a:pPr marL="0" indent="0" algn="ctr">
              <a:buNone/>
            </a:pPr>
            <a:r>
              <a:rPr lang="en-US" sz="3800" b="1" err="1">
                <a:solidFill>
                  <a:srgbClr val="FFFF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está</a:t>
            </a:r>
            <a:r>
              <a:rPr lang="en-US" sz="3800" b="1">
                <a:solidFill>
                  <a:srgbClr val="FFFF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 </a:t>
            </a:r>
            <a:r>
              <a:rPr lang="en-US" sz="3800" b="1" err="1">
                <a:solidFill>
                  <a:srgbClr val="FFFFFF"/>
                </a:solidFill>
                <a:latin typeface="Alexandria Black" pitchFamily="2" charset="-78"/>
                <a:ea typeface="Calibri" pitchFamily="34" charset="-122"/>
                <a:cs typeface="Alexandria Black" pitchFamily="2" charset="-78"/>
              </a:rPr>
              <a:t>correndo</a:t>
            </a:r>
            <a:endParaRPr lang="en-US" sz="3800">
              <a:latin typeface="Alexandria Black" pitchFamily="2" charset="-78"/>
              <a:cs typeface="Alexandria Black" pitchFamily="2" charset="-78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765289F8-186B-15E0-8E6A-36881028FB8C}"/>
              </a:ext>
            </a:extLst>
          </p:cNvPr>
          <p:cNvSpPr/>
          <p:nvPr/>
        </p:nvSpPr>
        <p:spPr>
          <a:xfrm>
            <a:off x="800854" y="2999231"/>
            <a:ext cx="6881111" cy="7715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D6E8FF"/>
                </a:solidFill>
                <a:latin typeface="Alexandria Light" pitchFamily="2" charset="-78"/>
                <a:cs typeface="Alexandria Light" pitchFamily="2" charset="-78"/>
              </a:rPr>
              <a:t>Cartórios que não se adequarem ao Provimento 213/2026 </a:t>
            </a:r>
            <a:r>
              <a:rPr lang="en-US" sz="1400" err="1">
                <a:solidFill>
                  <a:srgbClr val="D6E8FF"/>
                </a:solidFill>
                <a:latin typeface="Alexandria Light" pitchFamily="2" charset="-78"/>
                <a:cs typeface="Alexandria Light" pitchFamily="2" charset="-78"/>
              </a:rPr>
              <a:t>estarão</a:t>
            </a:r>
            <a:r>
              <a:rPr lang="en-US" sz="1400">
                <a:solidFill>
                  <a:srgbClr val="D6E8FF"/>
                </a:solidFill>
                <a:latin typeface="Alexandria Light" pitchFamily="2" charset="-78"/>
                <a:cs typeface="Alexandria Light" pitchFamily="2" charset="-78"/>
              </a:rPr>
              <a:t> </a:t>
            </a:r>
          </a:p>
          <a:p>
            <a:pPr marL="0" indent="0" algn="ctr">
              <a:buNone/>
            </a:pPr>
            <a:r>
              <a:rPr lang="en-US" sz="1400" err="1">
                <a:solidFill>
                  <a:srgbClr val="D6E8FF"/>
                </a:solidFill>
                <a:latin typeface="Alexandria Light" pitchFamily="2" charset="-78"/>
                <a:cs typeface="Alexandria Light" pitchFamily="2" charset="-78"/>
              </a:rPr>
              <a:t>sujeitos</a:t>
            </a:r>
            <a:r>
              <a:rPr lang="en-US" sz="1400">
                <a:solidFill>
                  <a:srgbClr val="D6E8FF"/>
                </a:solidFill>
                <a:latin typeface="Alexandria Light" pitchFamily="2" charset="-78"/>
                <a:cs typeface="Alexandria Light" pitchFamily="2" charset="-78"/>
              </a:rPr>
              <a:t> a </a:t>
            </a:r>
            <a:r>
              <a:rPr lang="en-US" sz="1400" err="1">
                <a:solidFill>
                  <a:srgbClr val="D6E8FF"/>
                </a:solidFill>
                <a:latin typeface="Alexandria Light" pitchFamily="2" charset="-78"/>
                <a:cs typeface="Alexandria Light" pitchFamily="2" charset="-78"/>
              </a:rPr>
              <a:t>sanções</a:t>
            </a:r>
            <a:r>
              <a:rPr lang="en-US" sz="1400">
                <a:solidFill>
                  <a:srgbClr val="D6E8FF"/>
                </a:solidFill>
                <a:latin typeface="Alexandria Light" pitchFamily="2" charset="-78"/>
                <a:cs typeface="Alexandria Light" pitchFamily="2" charset="-78"/>
              </a:rPr>
              <a:t>,</a:t>
            </a:r>
            <a:r>
              <a:rPr lang="en-US" sz="1400">
                <a:latin typeface="Alexandria Light" pitchFamily="2" charset="-78"/>
                <a:cs typeface="Alexandria Light" pitchFamily="2" charset="-78"/>
              </a:rPr>
              <a:t> </a:t>
            </a:r>
            <a:r>
              <a:rPr lang="en-US" sz="1400" err="1">
                <a:solidFill>
                  <a:srgbClr val="D6E8FF"/>
                </a:solidFill>
                <a:latin typeface="Alexandria Light" pitchFamily="2" charset="-78"/>
                <a:cs typeface="Alexandria Light" pitchFamily="2" charset="-78"/>
              </a:rPr>
              <a:t>perda</a:t>
            </a:r>
            <a:r>
              <a:rPr lang="en-US" sz="1400">
                <a:solidFill>
                  <a:srgbClr val="D6E8FF"/>
                </a:solidFill>
                <a:latin typeface="Alexandria Light" pitchFamily="2" charset="-78"/>
                <a:cs typeface="Alexandria Light" pitchFamily="2" charset="-78"/>
              </a:rPr>
              <a:t> de dados e interrupção de serviços.</a:t>
            </a:r>
            <a:endParaRPr lang="en-US" sz="1400">
              <a:latin typeface="Alexandria Light" pitchFamily="2" charset="-78"/>
              <a:cs typeface="Alexandria Light" pitchFamily="2" charset="-78"/>
            </a:endParaRPr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12504C30-B566-5532-1B73-DFCFBC98FD2C}"/>
              </a:ext>
            </a:extLst>
          </p:cNvPr>
          <p:cNvSpPr/>
          <p:nvPr/>
        </p:nvSpPr>
        <p:spPr>
          <a:xfrm>
            <a:off x="800854" y="4617720"/>
            <a:ext cx="6881111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>
                <a:solidFill>
                  <a:srgbClr val="D6E8FF"/>
                </a:solidFill>
                <a:latin typeface="Alexandria Light" pitchFamily="2" charset="-78"/>
                <a:cs typeface="Alexandria Light" pitchFamily="2" charset="-78"/>
              </a:rPr>
              <a:t>Fale agora com um especialista e descubra o nível de conformidade do seu cartório.</a:t>
            </a:r>
            <a:endParaRPr lang="en-US" sz="1200">
              <a:latin typeface="Alexandria Light" pitchFamily="2" charset="-78"/>
              <a:cs typeface="Alexandria Light" pitchFamily="2" charset="-78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52D1E6B9-C3CC-F7F0-792D-18920B97B652}"/>
              </a:ext>
            </a:extLst>
          </p:cNvPr>
          <p:cNvSpPr/>
          <p:nvPr/>
        </p:nvSpPr>
        <p:spPr>
          <a:xfrm>
            <a:off x="2301231" y="3876019"/>
            <a:ext cx="3880356" cy="57828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DAEEF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46913C82-5E50-248E-78B9-451D3EF757E4}"/>
              </a:ext>
            </a:extLst>
          </p:cNvPr>
          <p:cNvSpPr/>
          <p:nvPr/>
        </p:nvSpPr>
        <p:spPr>
          <a:xfrm>
            <a:off x="-70338" y="6263640"/>
            <a:ext cx="12262338" cy="617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E8ECFA7-8DDD-589B-B400-18B5BFCECDDD}"/>
              </a:ext>
            </a:extLst>
          </p:cNvPr>
          <p:cNvSpPr/>
          <p:nvPr/>
        </p:nvSpPr>
        <p:spPr>
          <a:xfrm>
            <a:off x="457200" y="6304788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>
                <a:solidFill>
                  <a:srgbClr val="033158"/>
                </a:solidFill>
                <a:highlight>
                  <a:srgbClr val="FFFF00"/>
                </a:highlight>
                <a:latin typeface="Alexandria Light" pitchFamily="2" charset="-78"/>
                <a:cs typeface="Alexandria Light" pitchFamily="2" charset="-78"/>
              </a:rPr>
              <a:t>[ contato@parceiro.com.br  •  (XX) XXXX-XXXX  •  www.parceiro.com.br ]</a:t>
            </a:r>
            <a:endParaRPr lang="en-US" sz="1050">
              <a:solidFill>
                <a:srgbClr val="033158"/>
              </a:solidFill>
              <a:highlight>
                <a:srgbClr val="FFFF00"/>
              </a:highlight>
              <a:latin typeface="Alexandria Light" pitchFamily="2" charset="-78"/>
              <a:cs typeface="Alexandria Light" pitchFamily="2" charset="-78"/>
            </a:endParaRPr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948CD9B2-5145-01C7-CEBB-1EE68E0EC410}"/>
              </a:ext>
            </a:extLst>
          </p:cNvPr>
          <p:cNvSpPr/>
          <p:nvPr/>
        </p:nvSpPr>
        <p:spPr>
          <a:xfrm>
            <a:off x="2218877" y="3786205"/>
            <a:ext cx="402336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kern="0" spc="50">
                <a:solidFill>
                  <a:srgbClr val="0069FF"/>
                </a:solidFill>
                <a:latin typeface="Alexandria ExtraBold" pitchFamily="2" charset="-78"/>
                <a:cs typeface="Alexandria ExtraBold" pitchFamily="2" charset="-78"/>
              </a:rPr>
              <a:t>→  SOLICITE SEU DIAGNÓSTICO GRATUITO</a:t>
            </a:r>
            <a:endParaRPr lang="en-US" sz="1200">
              <a:solidFill>
                <a:srgbClr val="0069FF"/>
              </a:solidFill>
              <a:latin typeface="Alexandria ExtraBold" pitchFamily="2" charset="-78"/>
              <a:cs typeface="Alexandria Extra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14409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64DE616AF553E42844FE699A8D8FBAD" ma:contentTypeVersion="21" ma:contentTypeDescription="Criar um novo documento." ma:contentTypeScope="" ma:versionID="aa80ac328782b38bfa502409bf1947d5">
  <xsd:schema xmlns:xsd="http://www.w3.org/2001/XMLSchema" xmlns:xs="http://www.w3.org/2001/XMLSchema" xmlns:p="http://schemas.microsoft.com/office/2006/metadata/properties" xmlns:ns1="http://schemas.microsoft.com/sharepoint/v3" xmlns:ns2="b748e6f9-6dbc-40ca-913e-23a7e58fd79b" xmlns:ns3="60c326e0-f724-4c0c-ace0-d74a10b26221" targetNamespace="http://schemas.microsoft.com/office/2006/metadata/properties" ma:root="true" ma:fieldsID="329d2a4388ba0ee4222e28929ecfd89e" ns1:_="" ns2:_="" ns3:_="">
    <xsd:import namespace="http://schemas.microsoft.com/sharepoint/v3"/>
    <xsd:import namespace="b748e6f9-6dbc-40ca-913e-23a7e58fd79b"/>
    <xsd:import namespace="60c326e0-f724-4c0c-ace0-d74a10b2622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1:_ip_UnifiedCompliancePolicyProperties" minOccurs="0"/>
                <xsd:element ref="ns1:_ip_UnifiedCompliancePolicyUIAction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Propriedades da Política de Conformidade Unificada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Ação de IU da Política de Conformidade Unificada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48e6f9-6dbc-40ca-913e-23a7e58fd79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87ea8a2e-c0c9-492e-b908-0b6d4d8964eb}" ma:internalName="TaxCatchAll" ma:showField="CatchAllData" ma:web="b748e6f9-6dbc-40ca-913e-23a7e58fd7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c326e0-f724-4c0c-ace0-d74a10b262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Etiquetas de Imagem" ma:readOnly="false" ma:fieldId="{5cf76f15-5ced-4ddc-b409-7134ff3c332f}" ma:taxonomyMulti="true" ma:sspId="5c902a25-bc6a-4817-bdac-99707c1d31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60c326e0-f724-4c0c-ace0-d74a10b26221">
      <Terms xmlns="http://schemas.microsoft.com/office/infopath/2007/PartnerControls"/>
    </lcf76f155ced4ddcb4097134ff3c332f>
    <_ip_UnifiedCompliancePolicyProperties xmlns="http://schemas.microsoft.com/sharepoint/v3" xsi:nil="true"/>
    <TaxCatchAll xmlns="b748e6f9-6dbc-40ca-913e-23a7e58fd79b" xsi:nil="true"/>
  </documentManagement>
</p:properties>
</file>

<file path=customXml/itemProps1.xml><?xml version="1.0" encoding="utf-8"?>
<ds:datastoreItem xmlns:ds="http://schemas.openxmlformats.org/officeDocument/2006/customXml" ds:itemID="{2E1C1CBC-EADA-465F-949E-CC6CFB949AA2}">
  <ds:schemaRefs>
    <ds:schemaRef ds:uri="60c326e0-f724-4c0c-ace0-d74a10b26221"/>
    <ds:schemaRef ds:uri="b748e6f9-6dbc-40ca-913e-23a7e58fd79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5A73426-3549-486C-BA69-C0794137B7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2D4BBE-A5B0-4C13-B948-BBB16701A3DB}">
  <ds:schemaRefs>
    <ds:schemaRef ds:uri="60c326e0-f724-4c0c-ace0-d74a10b26221"/>
    <ds:schemaRef ds:uri="b748e6f9-6dbc-40ca-913e-23a7e58fd79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95ca005d-9e7f-4918-9c2e-0174d5bc22f7}" enabled="0" method="" siteId="{95ca005d-9e7f-4918-9c2e-0174d5bc22f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1918</Words>
  <Application>Microsoft Office PowerPoint</Application>
  <PresentationFormat>Widescreen</PresentationFormat>
  <Paragraphs>275</Paragraphs>
  <Slides>19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19</vt:i4>
      </vt:variant>
    </vt:vector>
  </HeadingPairs>
  <TitlesOfParts>
    <vt:vector size="36" baseType="lpstr">
      <vt:lpstr>Alexandria Black</vt:lpstr>
      <vt:lpstr>Alexandria ExtraBold</vt:lpstr>
      <vt:lpstr>Alexandria Light</vt:lpstr>
      <vt:lpstr>Alexandria Medium</vt:lpstr>
      <vt:lpstr>Alexandria SemiBold</vt:lpstr>
      <vt:lpstr>Aptos</vt:lpstr>
      <vt:lpstr>Aptos Display</vt:lpstr>
      <vt:lpstr>Arial</vt:lpstr>
      <vt:lpstr>Calibri</vt:lpstr>
      <vt:lpstr>Calibri Light</vt:lpstr>
      <vt:lpstr>Century Gothic</vt:lpstr>
      <vt:lpstr>Work Sans</vt:lpstr>
      <vt:lpstr>Tema do Office</vt:lpstr>
      <vt:lpstr>1_Tema do Office</vt:lpstr>
      <vt:lpstr>2_Tema do Office</vt:lpstr>
      <vt:lpstr>3_Tema do Office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Letícia Neves Vieira</dc:creator>
  <cp:lastModifiedBy>Letícia Neves Vieira</cp:lastModifiedBy>
  <cp:revision>3</cp:revision>
  <dcterms:created xsi:type="dcterms:W3CDTF">2026-03-27T17:37:21Z</dcterms:created>
  <dcterms:modified xsi:type="dcterms:W3CDTF">2026-04-20T19:26:59Z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0x010100B64DE616AF553E42844FE699A8D8FBAD</vt:lpwstr>
  </property>
  <property fmtid="{D5CDD505-2E9C-101B-9397-08002B2CF9AE}" pid="3" name="MediaServiceImageTags">
    <vt:lpwstr/>
  </property>
</Properties>
</file>